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36" r:id="rId4"/>
  </p:sldMasterIdLst>
  <p:notesMasterIdLst>
    <p:notesMasterId r:id="rId32"/>
  </p:notesMasterIdLst>
  <p:sldIdLst>
    <p:sldId id="256" r:id="rId5"/>
    <p:sldId id="267" r:id="rId6"/>
    <p:sldId id="294" r:id="rId7"/>
    <p:sldId id="302" r:id="rId8"/>
    <p:sldId id="296" r:id="rId9"/>
    <p:sldId id="295" r:id="rId10"/>
    <p:sldId id="298" r:id="rId11"/>
    <p:sldId id="312" r:id="rId12"/>
    <p:sldId id="297" r:id="rId13"/>
    <p:sldId id="304" r:id="rId14"/>
    <p:sldId id="301" r:id="rId15"/>
    <p:sldId id="303" r:id="rId16"/>
    <p:sldId id="307" r:id="rId17"/>
    <p:sldId id="313" r:id="rId18"/>
    <p:sldId id="322" r:id="rId19"/>
    <p:sldId id="316" r:id="rId20"/>
    <p:sldId id="317" r:id="rId21"/>
    <p:sldId id="318" r:id="rId22"/>
    <p:sldId id="319" r:id="rId23"/>
    <p:sldId id="320" r:id="rId24"/>
    <p:sldId id="305" r:id="rId25"/>
    <p:sldId id="311" r:id="rId26"/>
    <p:sldId id="300" r:id="rId27"/>
    <p:sldId id="309" r:id="rId28"/>
    <p:sldId id="261" r:id="rId29"/>
    <p:sldId id="259" r:id="rId30"/>
    <p:sldId id="299"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rpsa, Jeanne" initials="WJ" lastIdx="2" clrIdx="0">
    <p:extLst>
      <p:ext uri="{19B8F6BF-5375-455C-9EA6-DF929625EA0E}">
        <p15:presenceInfo xmlns:p15="http://schemas.microsoft.com/office/powerpoint/2012/main" userId="S-1-5-21-3061956908-2738319542-621568764-650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997" autoAdjust="0"/>
    <p:restoredTop sz="93961" autoAdjust="0"/>
  </p:normalViewPr>
  <p:slideViewPr>
    <p:cSldViewPr snapToGrid="0">
      <p:cViewPr varScale="1">
        <p:scale>
          <a:sx n="65" d="100"/>
          <a:sy n="65" d="100"/>
        </p:scale>
        <p:origin x="112" y="40"/>
      </p:cViewPr>
      <p:guideLst/>
    </p:cSldViewPr>
  </p:slideViewPr>
  <p:outlineViewPr>
    <p:cViewPr>
      <p:scale>
        <a:sx n="33" d="100"/>
        <a:sy n="33" d="100"/>
      </p:scale>
      <p:origin x="0" y="-2656"/>
    </p:cViewPr>
  </p:outlineViewPr>
  <p:notesTextViewPr>
    <p:cViewPr>
      <p:scale>
        <a:sx n="3" d="2"/>
        <a:sy n="3" d="2"/>
      </p:scale>
      <p:origin x="0" y="0"/>
    </p:cViewPr>
  </p:notesTextViewPr>
  <p:sorterViewPr>
    <p:cViewPr>
      <p:scale>
        <a:sx n="100" d="100"/>
        <a:sy n="100" d="100"/>
      </p:scale>
      <p:origin x="0" y="-54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mailto:jwirpsa@nm.org" TargetMode="External"/><Relationship Id="rId7" Type="http://schemas.openxmlformats.org/officeDocument/2006/relationships/image" Target="../media/image25.svg"/><Relationship Id="rId2" Type="http://schemas.openxmlformats.org/officeDocument/2006/relationships/hyperlink" Target="https://transforming-chaplaincy.mn.co/" TargetMode="External"/><Relationship Id="rId1" Type="http://schemas.openxmlformats.org/officeDocument/2006/relationships/hyperlink" Target="https://www.transformchaplaincy.org/about/research-incubator/" TargetMode="External"/><Relationship Id="rId6" Type="http://schemas.openxmlformats.org/officeDocument/2006/relationships/image" Target="../media/image21.png"/><Relationship Id="rId5" Type="http://schemas.openxmlformats.org/officeDocument/2006/relationships/image" Target="../media/image23.svg"/><Relationship Id="rId4" Type="http://schemas.openxmlformats.org/officeDocument/2006/relationships/image" Target="../media/image20.png"/><Relationship Id="rId9"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5.svg"/><Relationship Id="rId7" Type="http://schemas.openxmlformats.org/officeDocument/2006/relationships/image" Target="../media/image21.png"/><Relationship Id="rId12" Type="http://schemas.openxmlformats.org/officeDocument/2006/relationships/hyperlink" Target="mailto:jwirpsa@nm.org" TargetMode="External"/><Relationship Id="rId1" Type="http://schemas.openxmlformats.org/officeDocument/2006/relationships/image" Target="../media/image20.png"/><Relationship Id="rId6" Type="http://schemas.openxmlformats.org/officeDocument/2006/relationships/hyperlink" Target="https://www.transformchaplaincy.org/about/research-incubator/" TargetMode="External"/><Relationship Id="rId11" Type="http://schemas.openxmlformats.org/officeDocument/2006/relationships/image" Target="../media/image27.svg"/><Relationship Id="rId5" Type="http://schemas.openxmlformats.org/officeDocument/2006/relationships/image" Target="../media/image23.svg"/><Relationship Id="rId10" Type="http://schemas.openxmlformats.org/officeDocument/2006/relationships/image" Target="../media/image22.png"/><Relationship Id="rId9" Type="http://schemas.openxmlformats.org/officeDocument/2006/relationships/hyperlink" Target="https://transforming-chaplaincy.mn.co/"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910AB8-25A5-448F-91F6-7BD184198D2F}"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ABE7EE04-685D-400B-BB58-2F8DAB27A9AF}">
      <dgm:prSet/>
      <dgm:spPr/>
      <dgm:t>
        <a:bodyPr/>
        <a:lstStyle/>
        <a:p>
          <a:r>
            <a:rPr lang="en-US" dirty="0"/>
            <a:t>Clinical Settings [i.e. Pediatrics, Emergency, Psychiatric Inpatient, VA, General Med/Surg, Outpatient]</a:t>
          </a:r>
        </a:p>
      </dgm:t>
    </dgm:pt>
    <dgm:pt modelId="{D6D71A01-629C-417F-8423-BB08B1597EE7}" type="parTrans" cxnId="{B9DFE174-E6F0-469D-8B86-9C45C3B2C64E}">
      <dgm:prSet/>
      <dgm:spPr/>
      <dgm:t>
        <a:bodyPr/>
        <a:lstStyle/>
        <a:p>
          <a:endParaRPr lang="en-US"/>
        </a:p>
      </dgm:t>
    </dgm:pt>
    <dgm:pt modelId="{239D66E1-4D73-4AD0-9B2D-09A81722BC60}" type="sibTrans" cxnId="{B9DFE174-E6F0-469D-8B86-9C45C3B2C64E}">
      <dgm:prSet/>
      <dgm:spPr/>
      <dgm:t>
        <a:bodyPr/>
        <a:lstStyle/>
        <a:p>
          <a:endParaRPr lang="en-US"/>
        </a:p>
      </dgm:t>
    </dgm:pt>
    <dgm:pt modelId="{ED7AD74E-6F9C-4328-BA8D-20C10DB503E8}">
      <dgm:prSet/>
      <dgm:spPr/>
      <dgm:t>
        <a:bodyPr/>
        <a:lstStyle/>
        <a:p>
          <a:r>
            <a:rPr lang="en-US" i="1" dirty="0"/>
            <a:t>Intervention type </a:t>
          </a:r>
          <a:r>
            <a:rPr lang="en-US" dirty="0"/>
            <a:t>[i.e. Chaplains as Partners in Medical Decision-Making] </a:t>
          </a:r>
        </a:p>
      </dgm:t>
    </dgm:pt>
    <dgm:pt modelId="{4F5EA19C-3749-4332-A3BF-445413E90A75}" type="parTrans" cxnId="{3BEDD85C-58C1-426A-9E56-03EFF6ECCA0C}">
      <dgm:prSet/>
      <dgm:spPr/>
      <dgm:t>
        <a:bodyPr/>
        <a:lstStyle/>
        <a:p>
          <a:endParaRPr lang="en-US"/>
        </a:p>
      </dgm:t>
    </dgm:pt>
    <dgm:pt modelId="{0C634E61-9275-4F3A-BB00-FEB02A1DDA4B}" type="sibTrans" cxnId="{3BEDD85C-58C1-426A-9E56-03EFF6ECCA0C}">
      <dgm:prSet/>
      <dgm:spPr/>
      <dgm:t>
        <a:bodyPr/>
        <a:lstStyle/>
        <a:p>
          <a:endParaRPr lang="en-US"/>
        </a:p>
      </dgm:t>
    </dgm:pt>
    <dgm:pt modelId="{6A91E826-AACD-46E0-AFF1-4DD30031B2CF}">
      <dgm:prSet/>
      <dgm:spPr/>
      <dgm:t>
        <a:bodyPr/>
        <a:lstStyle/>
        <a:p>
          <a:r>
            <a:rPr lang="en-US" i="1" dirty="0"/>
            <a:t>Chaplain</a:t>
          </a:r>
          <a:r>
            <a:rPr lang="en-US" dirty="0"/>
            <a:t> characteristics [Religion, Race, Training, etc.]</a:t>
          </a:r>
        </a:p>
      </dgm:t>
    </dgm:pt>
    <dgm:pt modelId="{8B4BFAFC-B3B6-4F85-96B6-47ACF368C9A5}" type="parTrans" cxnId="{6D9997ED-20C8-45B8-8FF7-1F297B861D66}">
      <dgm:prSet/>
      <dgm:spPr/>
      <dgm:t>
        <a:bodyPr/>
        <a:lstStyle/>
        <a:p>
          <a:endParaRPr lang="en-US"/>
        </a:p>
      </dgm:t>
    </dgm:pt>
    <dgm:pt modelId="{BC410921-3ABF-4474-80B2-9533A9804618}" type="sibTrans" cxnId="{6D9997ED-20C8-45B8-8FF7-1F297B861D66}">
      <dgm:prSet/>
      <dgm:spPr/>
      <dgm:t>
        <a:bodyPr/>
        <a:lstStyle/>
        <a:p>
          <a:endParaRPr lang="en-US"/>
        </a:p>
      </dgm:t>
    </dgm:pt>
    <dgm:pt modelId="{9E4DF7BD-7DAA-4F51-A077-775B0F7F9856}">
      <dgm:prSet/>
      <dgm:spPr/>
      <dgm:t>
        <a:bodyPr/>
        <a:lstStyle/>
        <a:p>
          <a:r>
            <a:rPr lang="en-US" i="1" dirty="0"/>
            <a:t>Extraordinary care </a:t>
          </a:r>
          <a:r>
            <a:rPr lang="en-US" dirty="0"/>
            <a:t>or </a:t>
          </a:r>
          <a:r>
            <a:rPr lang="en-US" i="1" dirty="0"/>
            <a:t>ordinary/best-practices </a:t>
          </a:r>
          <a:endParaRPr lang="en-US" dirty="0"/>
        </a:p>
      </dgm:t>
    </dgm:pt>
    <dgm:pt modelId="{75AEF8BB-AD7D-4109-98CD-E34128B9DA36}" type="parTrans" cxnId="{7885128E-569E-45C2-B8A4-1CA49C965078}">
      <dgm:prSet/>
      <dgm:spPr/>
      <dgm:t>
        <a:bodyPr/>
        <a:lstStyle/>
        <a:p>
          <a:endParaRPr lang="en-US"/>
        </a:p>
      </dgm:t>
    </dgm:pt>
    <dgm:pt modelId="{053707EC-38AE-46B7-BB30-E54D7131EF72}" type="sibTrans" cxnId="{7885128E-569E-45C2-B8A4-1CA49C965078}">
      <dgm:prSet/>
      <dgm:spPr/>
      <dgm:t>
        <a:bodyPr/>
        <a:lstStyle/>
        <a:p>
          <a:endParaRPr lang="en-US"/>
        </a:p>
      </dgm:t>
    </dgm:pt>
    <dgm:pt modelId="{7698369D-4E42-054D-8C3F-508F9A6475F1}">
      <dgm:prSet/>
      <dgm:spPr/>
      <dgm:t>
        <a:bodyPr/>
        <a:lstStyle/>
        <a:p>
          <a:r>
            <a:rPr lang="en-US" i="1" dirty="0"/>
            <a:t>Patient </a:t>
          </a:r>
          <a:r>
            <a:rPr lang="en-US" i="0" dirty="0"/>
            <a:t>characteristics [Religious/Nonreligious, Gender, etc.] </a:t>
          </a:r>
          <a:endParaRPr lang="en-US" dirty="0"/>
        </a:p>
      </dgm:t>
    </dgm:pt>
    <dgm:pt modelId="{C38CD214-FFD6-DA49-9FC2-8508ECCD95AC}" type="parTrans" cxnId="{36400C05-946E-114C-9B0D-E02088F2268A}">
      <dgm:prSet/>
      <dgm:spPr/>
      <dgm:t>
        <a:bodyPr/>
        <a:lstStyle/>
        <a:p>
          <a:endParaRPr lang="en-US"/>
        </a:p>
      </dgm:t>
    </dgm:pt>
    <dgm:pt modelId="{98017B74-E08D-BD43-A53E-80A9946C062B}" type="sibTrans" cxnId="{36400C05-946E-114C-9B0D-E02088F2268A}">
      <dgm:prSet/>
      <dgm:spPr/>
      <dgm:t>
        <a:bodyPr/>
        <a:lstStyle/>
        <a:p>
          <a:endParaRPr lang="en-US"/>
        </a:p>
      </dgm:t>
    </dgm:pt>
    <dgm:pt modelId="{D0DCDFA2-80BF-5B44-B18C-B9419E642D24}">
      <dgm:prSet/>
      <dgm:spPr/>
      <dgm:t>
        <a:bodyPr/>
        <a:lstStyle/>
        <a:p>
          <a:r>
            <a:rPr lang="en-US" dirty="0"/>
            <a:t>Medical Features [i.e. early Alzheimer’s diagnosis, pregnancy complication, bullet wound, etc.]</a:t>
          </a:r>
        </a:p>
      </dgm:t>
    </dgm:pt>
    <dgm:pt modelId="{B404432B-6622-D245-94DE-92285B95CF2A}" type="parTrans" cxnId="{36834934-24F0-D74C-A49D-FEED95A9B1CD}">
      <dgm:prSet/>
      <dgm:spPr/>
      <dgm:t>
        <a:bodyPr/>
        <a:lstStyle/>
        <a:p>
          <a:endParaRPr lang="en-US"/>
        </a:p>
      </dgm:t>
    </dgm:pt>
    <dgm:pt modelId="{E127C7BD-CF22-8049-8A12-363D2C18AC1D}" type="sibTrans" cxnId="{36834934-24F0-D74C-A49D-FEED95A9B1CD}">
      <dgm:prSet/>
      <dgm:spPr/>
      <dgm:t>
        <a:bodyPr/>
        <a:lstStyle/>
        <a:p>
          <a:endParaRPr lang="en-US"/>
        </a:p>
      </dgm:t>
    </dgm:pt>
    <dgm:pt modelId="{CBE02D2A-87F4-2640-9639-33E85E0BF921}" type="pres">
      <dgm:prSet presAssocID="{A9910AB8-25A5-448F-91F6-7BD184198D2F}" presName="linear" presStyleCnt="0">
        <dgm:presLayoutVars>
          <dgm:animLvl val="lvl"/>
          <dgm:resizeHandles val="exact"/>
        </dgm:presLayoutVars>
      </dgm:prSet>
      <dgm:spPr/>
      <dgm:t>
        <a:bodyPr/>
        <a:lstStyle/>
        <a:p>
          <a:endParaRPr lang="en-US"/>
        </a:p>
      </dgm:t>
    </dgm:pt>
    <dgm:pt modelId="{EBC909C4-AA59-364C-941F-5EBD37922066}" type="pres">
      <dgm:prSet presAssocID="{ABE7EE04-685D-400B-BB58-2F8DAB27A9AF}" presName="parentText" presStyleLbl="node1" presStyleIdx="0" presStyleCnt="6">
        <dgm:presLayoutVars>
          <dgm:chMax val="0"/>
          <dgm:bulletEnabled val="1"/>
        </dgm:presLayoutVars>
      </dgm:prSet>
      <dgm:spPr/>
      <dgm:t>
        <a:bodyPr/>
        <a:lstStyle/>
        <a:p>
          <a:endParaRPr lang="en-US"/>
        </a:p>
      </dgm:t>
    </dgm:pt>
    <dgm:pt modelId="{C94C91CB-D4F0-FF47-930D-A6C4A3419C08}" type="pres">
      <dgm:prSet presAssocID="{239D66E1-4D73-4AD0-9B2D-09A81722BC60}" presName="spacer" presStyleCnt="0"/>
      <dgm:spPr/>
    </dgm:pt>
    <dgm:pt modelId="{BCD7B767-0903-A846-B99D-FF822CF867B5}" type="pres">
      <dgm:prSet presAssocID="{D0DCDFA2-80BF-5B44-B18C-B9419E642D24}" presName="parentText" presStyleLbl="node1" presStyleIdx="1" presStyleCnt="6">
        <dgm:presLayoutVars>
          <dgm:chMax val="0"/>
          <dgm:bulletEnabled val="1"/>
        </dgm:presLayoutVars>
      </dgm:prSet>
      <dgm:spPr/>
      <dgm:t>
        <a:bodyPr/>
        <a:lstStyle/>
        <a:p>
          <a:endParaRPr lang="en-US"/>
        </a:p>
      </dgm:t>
    </dgm:pt>
    <dgm:pt modelId="{68C3A42A-43E7-8B4C-9C37-83A6441142DC}" type="pres">
      <dgm:prSet presAssocID="{E127C7BD-CF22-8049-8A12-363D2C18AC1D}" presName="spacer" presStyleCnt="0"/>
      <dgm:spPr/>
    </dgm:pt>
    <dgm:pt modelId="{4E85CEE8-78C8-484D-9B0D-AA18F2F390FC}" type="pres">
      <dgm:prSet presAssocID="{ED7AD74E-6F9C-4328-BA8D-20C10DB503E8}" presName="parentText" presStyleLbl="node1" presStyleIdx="2" presStyleCnt="6">
        <dgm:presLayoutVars>
          <dgm:chMax val="0"/>
          <dgm:bulletEnabled val="1"/>
        </dgm:presLayoutVars>
      </dgm:prSet>
      <dgm:spPr/>
      <dgm:t>
        <a:bodyPr/>
        <a:lstStyle/>
        <a:p>
          <a:endParaRPr lang="en-US"/>
        </a:p>
      </dgm:t>
    </dgm:pt>
    <dgm:pt modelId="{5DD79728-8C0C-1C4C-9AD2-B4719539BE25}" type="pres">
      <dgm:prSet presAssocID="{0C634E61-9275-4F3A-BB00-FEB02A1DDA4B}" presName="spacer" presStyleCnt="0"/>
      <dgm:spPr/>
    </dgm:pt>
    <dgm:pt modelId="{D1EC5C58-7BA9-F44E-B28A-4615A0F777D7}" type="pres">
      <dgm:prSet presAssocID="{6A91E826-AACD-46E0-AFF1-4DD30031B2CF}" presName="parentText" presStyleLbl="node1" presStyleIdx="3" presStyleCnt="6">
        <dgm:presLayoutVars>
          <dgm:chMax val="0"/>
          <dgm:bulletEnabled val="1"/>
        </dgm:presLayoutVars>
      </dgm:prSet>
      <dgm:spPr/>
      <dgm:t>
        <a:bodyPr/>
        <a:lstStyle/>
        <a:p>
          <a:endParaRPr lang="en-US"/>
        </a:p>
      </dgm:t>
    </dgm:pt>
    <dgm:pt modelId="{A14579DC-0CFA-C949-A3A3-02E571831395}" type="pres">
      <dgm:prSet presAssocID="{BC410921-3ABF-4474-80B2-9533A9804618}" presName="spacer" presStyleCnt="0"/>
      <dgm:spPr/>
    </dgm:pt>
    <dgm:pt modelId="{0C3F82EB-1542-3341-8F35-E2407551D114}" type="pres">
      <dgm:prSet presAssocID="{7698369D-4E42-054D-8C3F-508F9A6475F1}" presName="parentText" presStyleLbl="node1" presStyleIdx="4" presStyleCnt="6">
        <dgm:presLayoutVars>
          <dgm:chMax val="0"/>
          <dgm:bulletEnabled val="1"/>
        </dgm:presLayoutVars>
      </dgm:prSet>
      <dgm:spPr/>
      <dgm:t>
        <a:bodyPr/>
        <a:lstStyle/>
        <a:p>
          <a:endParaRPr lang="en-US"/>
        </a:p>
      </dgm:t>
    </dgm:pt>
    <dgm:pt modelId="{CA18259E-BEE4-D242-9780-B617442E265A}" type="pres">
      <dgm:prSet presAssocID="{98017B74-E08D-BD43-A53E-80A9946C062B}" presName="spacer" presStyleCnt="0"/>
      <dgm:spPr/>
    </dgm:pt>
    <dgm:pt modelId="{0D8CCDAC-96DF-AD48-AA7C-76DE828621E2}" type="pres">
      <dgm:prSet presAssocID="{9E4DF7BD-7DAA-4F51-A077-775B0F7F9856}" presName="parentText" presStyleLbl="node1" presStyleIdx="5" presStyleCnt="6" custLinFactNeighborX="-17133" custLinFactNeighborY="31498">
        <dgm:presLayoutVars>
          <dgm:chMax val="0"/>
          <dgm:bulletEnabled val="1"/>
        </dgm:presLayoutVars>
      </dgm:prSet>
      <dgm:spPr/>
      <dgm:t>
        <a:bodyPr/>
        <a:lstStyle/>
        <a:p>
          <a:endParaRPr lang="en-US"/>
        </a:p>
      </dgm:t>
    </dgm:pt>
  </dgm:ptLst>
  <dgm:cxnLst>
    <dgm:cxn modelId="{579390BA-8641-C64C-A4A2-5A61F0697B39}" type="presOf" srcId="{ABE7EE04-685D-400B-BB58-2F8DAB27A9AF}" destId="{EBC909C4-AA59-364C-941F-5EBD37922066}" srcOrd="0" destOrd="0" presId="urn:microsoft.com/office/officeart/2005/8/layout/vList2"/>
    <dgm:cxn modelId="{5E242F6B-7548-C94E-B940-2F5F20BDD6D5}" type="presOf" srcId="{7698369D-4E42-054D-8C3F-508F9A6475F1}" destId="{0C3F82EB-1542-3341-8F35-E2407551D114}" srcOrd="0" destOrd="0" presId="urn:microsoft.com/office/officeart/2005/8/layout/vList2"/>
    <dgm:cxn modelId="{3BEDD85C-58C1-426A-9E56-03EFF6ECCA0C}" srcId="{A9910AB8-25A5-448F-91F6-7BD184198D2F}" destId="{ED7AD74E-6F9C-4328-BA8D-20C10DB503E8}" srcOrd="2" destOrd="0" parTransId="{4F5EA19C-3749-4332-A3BF-445413E90A75}" sibTransId="{0C634E61-9275-4F3A-BB00-FEB02A1DDA4B}"/>
    <dgm:cxn modelId="{D260F4CC-B2E8-AE41-ACF5-BABBECCFB218}" type="presOf" srcId="{A9910AB8-25A5-448F-91F6-7BD184198D2F}" destId="{CBE02D2A-87F4-2640-9639-33E85E0BF921}" srcOrd="0" destOrd="0" presId="urn:microsoft.com/office/officeart/2005/8/layout/vList2"/>
    <dgm:cxn modelId="{A628AC12-846C-6D42-BDF1-1B5D767AC716}" type="presOf" srcId="{D0DCDFA2-80BF-5B44-B18C-B9419E642D24}" destId="{BCD7B767-0903-A846-B99D-FF822CF867B5}" srcOrd="0" destOrd="0" presId="urn:microsoft.com/office/officeart/2005/8/layout/vList2"/>
    <dgm:cxn modelId="{C61D607F-D871-CC40-B3FF-880C794134E9}" type="presOf" srcId="{6A91E826-AACD-46E0-AFF1-4DD30031B2CF}" destId="{D1EC5C58-7BA9-F44E-B28A-4615A0F777D7}" srcOrd="0" destOrd="0" presId="urn:microsoft.com/office/officeart/2005/8/layout/vList2"/>
    <dgm:cxn modelId="{6D9997ED-20C8-45B8-8FF7-1F297B861D66}" srcId="{A9910AB8-25A5-448F-91F6-7BD184198D2F}" destId="{6A91E826-AACD-46E0-AFF1-4DD30031B2CF}" srcOrd="3" destOrd="0" parTransId="{8B4BFAFC-B3B6-4F85-96B6-47ACF368C9A5}" sibTransId="{BC410921-3ABF-4474-80B2-9533A9804618}"/>
    <dgm:cxn modelId="{36400C05-946E-114C-9B0D-E02088F2268A}" srcId="{A9910AB8-25A5-448F-91F6-7BD184198D2F}" destId="{7698369D-4E42-054D-8C3F-508F9A6475F1}" srcOrd="4" destOrd="0" parTransId="{C38CD214-FFD6-DA49-9FC2-8508ECCD95AC}" sibTransId="{98017B74-E08D-BD43-A53E-80A9946C062B}"/>
    <dgm:cxn modelId="{7885128E-569E-45C2-B8A4-1CA49C965078}" srcId="{A9910AB8-25A5-448F-91F6-7BD184198D2F}" destId="{9E4DF7BD-7DAA-4F51-A077-775B0F7F9856}" srcOrd="5" destOrd="0" parTransId="{75AEF8BB-AD7D-4109-98CD-E34128B9DA36}" sibTransId="{053707EC-38AE-46B7-BB30-E54D7131EF72}"/>
    <dgm:cxn modelId="{B9DFE174-E6F0-469D-8B86-9C45C3B2C64E}" srcId="{A9910AB8-25A5-448F-91F6-7BD184198D2F}" destId="{ABE7EE04-685D-400B-BB58-2F8DAB27A9AF}" srcOrd="0" destOrd="0" parTransId="{D6D71A01-629C-417F-8423-BB08B1597EE7}" sibTransId="{239D66E1-4D73-4AD0-9B2D-09A81722BC60}"/>
    <dgm:cxn modelId="{C7637DC2-2F41-4943-A39B-EB3F010621F8}" type="presOf" srcId="{ED7AD74E-6F9C-4328-BA8D-20C10DB503E8}" destId="{4E85CEE8-78C8-484D-9B0D-AA18F2F390FC}" srcOrd="0" destOrd="0" presId="urn:microsoft.com/office/officeart/2005/8/layout/vList2"/>
    <dgm:cxn modelId="{67575E90-1987-8F46-BB0D-D47B3374B7BB}" type="presOf" srcId="{9E4DF7BD-7DAA-4F51-A077-775B0F7F9856}" destId="{0D8CCDAC-96DF-AD48-AA7C-76DE828621E2}" srcOrd="0" destOrd="0" presId="urn:microsoft.com/office/officeart/2005/8/layout/vList2"/>
    <dgm:cxn modelId="{36834934-24F0-D74C-A49D-FEED95A9B1CD}" srcId="{A9910AB8-25A5-448F-91F6-7BD184198D2F}" destId="{D0DCDFA2-80BF-5B44-B18C-B9419E642D24}" srcOrd="1" destOrd="0" parTransId="{B404432B-6622-D245-94DE-92285B95CF2A}" sibTransId="{E127C7BD-CF22-8049-8A12-363D2C18AC1D}"/>
    <dgm:cxn modelId="{84A6D65D-B183-3446-999A-F02B0D16BB44}" type="presParOf" srcId="{CBE02D2A-87F4-2640-9639-33E85E0BF921}" destId="{EBC909C4-AA59-364C-941F-5EBD37922066}" srcOrd="0" destOrd="0" presId="urn:microsoft.com/office/officeart/2005/8/layout/vList2"/>
    <dgm:cxn modelId="{089807D6-B5F9-D84B-9FF4-173C7D2E708D}" type="presParOf" srcId="{CBE02D2A-87F4-2640-9639-33E85E0BF921}" destId="{C94C91CB-D4F0-FF47-930D-A6C4A3419C08}" srcOrd="1" destOrd="0" presId="urn:microsoft.com/office/officeart/2005/8/layout/vList2"/>
    <dgm:cxn modelId="{94B60D8B-9274-6745-8451-95D202CA86AB}" type="presParOf" srcId="{CBE02D2A-87F4-2640-9639-33E85E0BF921}" destId="{BCD7B767-0903-A846-B99D-FF822CF867B5}" srcOrd="2" destOrd="0" presId="urn:microsoft.com/office/officeart/2005/8/layout/vList2"/>
    <dgm:cxn modelId="{0B7FA259-2DDE-C347-8117-9AB5BBB9555B}" type="presParOf" srcId="{CBE02D2A-87F4-2640-9639-33E85E0BF921}" destId="{68C3A42A-43E7-8B4C-9C37-83A6441142DC}" srcOrd="3" destOrd="0" presId="urn:microsoft.com/office/officeart/2005/8/layout/vList2"/>
    <dgm:cxn modelId="{68BAD92C-1674-0442-AD95-408D1DAFE71E}" type="presParOf" srcId="{CBE02D2A-87F4-2640-9639-33E85E0BF921}" destId="{4E85CEE8-78C8-484D-9B0D-AA18F2F390FC}" srcOrd="4" destOrd="0" presId="urn:microsoft.com/office/officeart/2005/8/layout/vList2"/>
    <dgm:cxn modelId="{EC5F4604-AC98-4C49-8193-C88E03B5C468}" type="presParOf" srcId="{CBE02D2A-87F4-2640-9639-33E85E0BF921}" destId="{5DD79728-8C0C-1C4C-9AD2-B4719539BE25}" srcOrd="5" destOrd="0" presId="urn:microsoft.com/office/officeart/2005/8/layout/vList2"/>
    <dgm:cxn modelId="{B905B841-54F9-B64C-8CBD-B7FB0760395B}" type="presParOf" srcId="{CBE02D2A-87F4-2640-9639-33E85E0BF921}" destId="{D1EC5C58-7BA9-F44E-B28A-4615A0F777D7}" srcOrd="6" destOrd="0" presId="urn:microsoft.com/office/officeart/2005/8/layout/vList2"/>
    <dgm:cxn modelId="{7DD6A194-9BE3-FB4C-AA9B-7860AF26434E}" type="presParOf" srcId="{CBE02D2A-87F4-2640-9639-33E85E0BF921}" destId="{A14579DC-0CFA-C949-A3A3-02E571831395}" srcOrd="7" destOrd="0" presId="urn:microsoft.com/office/officeart/2005/8/layout/vList2"/>
    <dgm:cxn modelId="{33EEC486-0278-C84D-88D6-107D269BAF59}" type="presParOf" srcId="{CBE02D2A-87F4-2640-9639-33E85E0BF921}" destId="{0C3F82EB-1542-3341-8F35-E2407551D114}" srcOrd="8" destOrd="0" presId="urn:microsoft.com/office/officeart/2005/8/layout/vList2"/>
    <dgm:cxn modelId="{EC23C96D-AC8A-CE42-948B-DEF5D1C0021B}" type="presParOf" srcId="{CBE02D2A-87F4-2640-9639-33E85E0BF921}" destId="{CA18259E-BEE4-D242-9780-B617442E265A}" srcOrd="9" destOrd="0" presId="urn:microsoft.com/office/officeart/2005/8/layout/vList2"/>
    <dgm:cxn modelId="{8ACA2F2A-2D8B-F642-A3D0-06B030132793}" type="presParOf" srcId="{CBE02D2A-87F4-2640-9639-33E85E0BF921}" destId="{0D8CCDAC-96DF-AD48-AA7C-76DE828621E2}"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AC85FD-3440-45EA-9AE0-E834CC09712B}"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EA212CCE-3D15-489E-8A1C-DDA8799C8FBB}">
      <dgm:prSet/>
      <dgm:spPr/>
      <dgm:t>
        <a:bodyPr/>
        <a:lstStyle/>
        <a:p>
          <a:r>
            <a:rPr lang="en-US" b="0" i="0"/>
            <a:t>Sign up for the Chaplaincy Functions Network: </a:t>
          </a:r>
          <a:r>
            <a:rPr lang="en-US" b="0" i="0">
              <a:hlinkClick xmlns:r="http://schemas.openxmlformats.org/officeDocument/2006/relationships" r:id="rId1">
                <a:extLst>
                  <a:ext uri="{A12FA001-AC4F-418D-AE19-62706E023703}">
                    <ahyp:hlinkClr xmlns:ahyp="http://schemas.microsoft.com/office/drawing/2018/hyperlinkcolor" xmlns="" val="tx"/>
                  </a:ext>
                </a:extLst>
              </a:hlinkClick>
            </a:rPr>
            <a:t>https://www.transformchaplaincy.org/about/research-incubator/</a:t>
          </a:r>
          <a:endParaRPr lang="en-US"/>
        </a:p>
      </dgm:t>
    </dgm:pt>
    <dgm:pt modelId="{137BC138-37B7-4810-9690-8325674368B0}" type="parTrans" cxnId="{5547FF81-FA22-4984-881D-EE42AE7E6F31}">
      <dgm:prSet/>
      <dgm:spPr/>
      <dgm:t>
        <a:bodyPr/>
        <a:lstStyle/>
        <a:p>
          <a:endParaRPr lang="en-US"/>
        </a:p>
      </dgm:t>
    </dgm:pt>
    <dgm:pt modelId="{7677DD69-BBC8-44F7-A841-715FD8D38759}" type="sibTrans" cxnId="{5547FF81-FA22-4984-881D-EE42AE7E6F31}">
      <dgm:prSet/>
      <dgm:spPr/>
      <dgm:t>
        <a:bodyPr/>
        <a:lstStyle/>
        <a:p>
          <a:endParaRPr lang="en-US"/>
        </a:p>
      </dgm:t>
    </dgm:pt>
    <dgm:pt modelId="{FA89AEF7-445E-4891-AD3B-E33D2F5AF4FB}">
      <dgm:prSet/>
      <dgm:spPr/>
      <dgm:t>
        <a:bodyPr/>
        <a:lstStyle/>
        <a:p>
          <a:r>
            <a:rPr lang="en-US" b="0" i="0" dirty="0"/>
            <a:t>Use Mighty Networks (MN) platform for communication, discussion, sharing of ideas and advancing research: </a:t>
          </a:r>
          <a:r>
            <a:rPr lang="en-US" b="0" i="0" dirty="0">
              <a:hlinkClick xmlns:r="http://schemas.openxmlformats.org/officeDocument/2006/relationships" r:id="rId2">
                <a:extLst>
                  <a:ext uri="{A12FA001-AC4F-418D-AE19-62706E023703}">
                    <ahyp:hlinkClr xmlns:ahyp="http://schemas.microsoft.com/office/drawing/2018/hyperlinkcolor" xmlns="" val="tx"/>
                  </a:ext>
                </a:extLst>
              </a:hlinkClick>
            </a:rPr>
            <a:t>https://transforming-chaplaincy.mn.co/</a:t>
          </a:r>
          <a:endParaRPr lang="en-US" b="0" i="0" dirty="0"/>
        </a:p>
        <a:p>
          <a:r>
            <a:rPr lang="en-US" dirty="0"/>
            <a:t>This presentation and PPT will be available on MN and Transforming Chaplaincy YouTube </a:t>
          </a:r>
        </a:p>
      </dgm:t>
    </dgm:pt>
    <dgm:pt modelId="{53E842B5-1FD7-4076-957C-C34F7D2D71DF}" type="parTrans" cxnId="{28451102-1564-4EA9-BB15-E8D479ADFC3A}">
      <dgm:prSet/>
      <dgm:spPr/>
      <dgm:t>
        <a:bodyPr/>
        <a:lstStyle/>
        <a:p>
          <a:endParaRPr lang="en-US"/>
        </a:p>
      </dgm:t>
    </dgm:pt>
    <dgm:pt modelId="{773400D6-B61B-4C98-9502-B2337EAD7DE3}" type="sibTrans" cxnId="{28451102-1564-4EA9-BB15-E8D479ADFC3A}">
      <dgm:prSet/>
      <dgm:spPr/>
      <dgm:t>
        <a:bodyPr/>
        <a:lstStyle/>
        <a:p>
          <a:endParaRPr lang="en-US"/>
        </a:p>
      </dgm:t>
    </dgm:pt>
    <dgm:pt modelId="{1332744E-A242-4C6D-B2C4-56DD7DAFD662}">
      <dgm:prSet/>
      <dgm:spPr/>
      <dgm:t>
        <a:bodyPr/>
        <a:lstStyle/>
        <a:p>
          <a:r>
            <a:rPr lang="en-US" dirty="0"/>
            <a:t>Contact presenters: M. Jeanne Wirpsa </a:t>
          </a:r>
          <a:r>
            <a:rPr lang="en-US" dirty="0">
              <a:hlinkClick xmlns:r="http://schemas.openxmlformats.org/officeDocument/2006/relationships" r:id="rId3"/>
            </a:rPr>
            <a:t>jwirpsa@nm.org</a:t>
          </a:r>
          <a:r>
            <a:rPr lang="en-US" dirty="0"/>
            <a:t> &amp; Cate Michelle Desjardins </a:t>
          </a:r>
          <a:r>
            <a:rPr lang="en-US" dirty="0" err="1"/>
            <a:t>catemdesjardins@gmail.com</a:t>
          </a:r>
          <a:endParaRPr lang="en-US" dirty="0"/>
        </a:p>
      </dgm:t>
    </dgm:pt>
    <dgm:pt modelId="{DCA672C2-6EEF-4D46-9678-A6B071FAC5E6}" type="parTrans" cxnId="{CADF3CE5-89C3-48CA-8B3B-C557D8B5B887}">
      <dgm:prSet/>
      <dgm:spPr/>
      <dgm:t>
        <a:bodyPr/>
        <a:lstStyle/>
        <a:p>
          <a:endParaRPr lang="en-US"/>
        </a:p>
      </dgm:t>
    </dgm:pt>
    <dgm:pt modelId="{BFB9C53C-5AB8-4CF9-BA85-C20DC4D569AF}" type="sibTrans" cxnId="{CADF3CE5-89C3-48CA-8B3B-C557D8B5B887}">
      <dgm:prSet/>
      <dgm:spPr/>
      <dgm:t>
        <a:bodyPr/>
        <a:lstStyle/>
        <a:p>
          <a:endParaRPr lang="en-US"/>
        </a:p>
      </dgm:t>
    </dgm:pt>
    <dgm:pt modelId="{CD420F15-254C-4921-B595-A3BDB86D9DDB}" type="pres">
      <dgm:prSet presAssocID="{FCAC85FD-3440-45EA-9AE0-E834CC09712B}" presName="root" presStyleCnt="0">
        <dgm:presLayoutVars>
          <dgm:dir/>
          <dgm:resizeHandles val="exact"/>
        </dgm:presLayoutVars>
      </dgm:prSet>
      <dgm:spPr/>
      <dgm:t>
        <a:bodyPr/>
        <a:lstStyle/>
        <a:p>
          <a:endParaRPr lang="en-US"/>
        </a:p>
      </dgm:t>
    </dgm:pt>
    <dgm:pt modelId="{8CE369E0-8F97-466C-88A5-99E5D80F37EB}" type="pres">
      <dgm:prSet presAssocID="{EA212CCE-3D15-489E-8A1C-DDA8799C8FBB}" presName="compNode" presStyleCnt="0"/>
      <dgm:spPr/>
    </dgm:pt>
    <dgm:pt modelId="{CF950202-A209-4DE1-A0F6-357CD31524AE}" type="pres">
      <dgm:prSet presAssocID="{EA212CCE-3D15-489E-8A1C-DDA8799C8FBB}" presName="bgRect" presStyleLbl="bgShp" presStyleIdx="0" presStyleCnt="3"/>
      <dgm:spPr/>
    </dgm:pt>
    <dgm:pt modelId="{6A0224B2-C2BE-410C-A0FE-5C34BAB2A40B}" type="pres">
      <dgm:prSet presAssocID="{EA212CCE-3D15-489E-8A1C-DDA8799C8FBB}" presName="iconRect" presStyleLbl="node1" presStyleIdx="0"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a:blipFill>
        <a:ln>
          <a:noFill/>
        </a:ln>
      </dgm:spPr>
      <dgm:extLst>
        <a:ext uri="{E40237B7-FDA0-4F09-8148-C483321AD2D9}">
          <dgm14:cNvPr xmlns:dgm14="http://schemas.microsoft.com/office/drawing/2010/diagram" id="0" name="" descr="User Network"/>
        </a:ext>
      </dgm:extLst>
    </dgm:pt>
    <dgm:pt modelId="{1DFB18DA-DDE3-4540-8AC4-709474B4B0CD}" type="pres">
      <dgm:prSet presAssocID="{EA212CCE-3D15-489E-8A1C-DDA8799C8FBB}" presName="spaceRect" presStyleCnt="0"/>
      <dgm:spPr/>
    </dgm:pt>
    <dgm:pt modelId="{EA9DFA37-BD39-4A93-AF5C-C65C110E445A}" type="pres">
      <dgm:prSet presAssocID="{EA212CCE-3D15-489E-8A1C-DDA8799C8FBB}" presName="parTx" presStyleLbl="revTx" presStyleIdx="0" presStyleCnt="3">
        <dgm:presLayoutVars>
          <dgm:chMax val="0"/>
          <dgm:chPref val="0"/>
        </dgm:presLayoutVars>
      </dgm:prSet>
      <dgm:spPr/>
      <dgm:t>
        <a:bodyPr/>
        <a:lstStyle/>
        <a:p>
          <a:endParaRPr lang="en-US"/>
        </a:p>
      </dgm:t>
    </dgm:pt>
    <dgm:pt modelId="{CB2AFCF2-97F7-4042-B05D-A51A76CB769E}" type="pres">
      <dgm:prSet presAssocID="{7677DD69-BBC8-44F7-A841-715FD8D38759}" presName="sibTrans" presStyleCnt="0"/>
      <dgm:spPr/>
    </dgm:pt>
    <dgm:pt modelId="{932AB070-5D80-4538-85AF-36EBE8E54173}" type="pres">
      <dgm:prSet presAssocID="{FA89AEF7-445E-4891-AD3B-E33D2F5AF4FB}" presName="compNode" presStyleCnt="0"/>
      <dgm:spPr/>
    </dgm:pt>
    <dgm:pt modelId="{6D54822A-B27D-4209-ADBE-D0BB575EC9FD}" type="pres">
      <dgm:prSet presAssocID="{FA89AEF7-445E-4891-AD3B-E33D2F5AF4FB}" presName="bgRect" presStyleLbl="bgShp" presStyleIdx="1" presStyleCnt="3"/>
      <dgm:spPr/>
    </dgm:pt>
    <dgm:pt modelId="{1273FD07-5E76-4B75-A4C5-5FD1F747427E}" type="pres">
      <dgm:prSet presAssocID="{FA89AEF7-445E-4891-AD3B-E33D2F5AF4FB}" presName="iconRect" presStyleLbl="node1" presStyleIdx="1"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a:blipFill>
        <a:ln>
          <a:noFill/>
        </a:ln>
      </dgm:spPr>
      <dgm:extLst>
        <a:ext uri="{E40237B7-FDA0-4F09-8148-C483321AD2D9}">
          <dgm14:cNvPr xmlns:dgm14="http://schemas.microsoft.com/office/drawing/2010/diagram" id="0" name="" descr="Chat"/>
        </a:ext>
      </dgm:extLst>
    </dgm:pt>
    <dgm:pt modelId="{5B286459-72F8-4CF6-B685-60AE659B4885}" type="pres">
      <dgm:prSet presAssocID="{FA89AEF7-445E-4891-AD3B-E33D2F5AF4FB}" presName="spaceRect" presStyleCnt="0"/>
      <dgm:spPr/>
    </dgm:pt>
    <dgm:pt modelId="{B67A3B16-0CCE-4341-8CD3-D77264C40365}" type="pres">
      <dgm:prSet presAssocID="{FA89AEF7-445E-4891-AD3B-E33D2F5AF4FB}" presName="parTx" presStyleLbl="revTx" presStyleIdx="1" presStyleCnt="3">
        <dgm:presLayoutVars>
          <dgm:chMax val="0"/>
          <dgm:chPref val="0"/>
        </dgm:presLayoutVars>
      </dgm:prSet>
      <dgm:spPr/>
      <dgm:t>
        <a:bodyPr/>
        <a:lstStyle/>
        <a:p>
          <a:endParaRPr lang="en-US"/>
        </a:p>
      </dgm:t>
    </dgm:pt>
    <dgm:pt modelId="{3E53C427-E3E0-4D30-BF6D-659DF9C701CA}" type="pres">
      <dgm:prSet presAssocID="{773400D6-B61B-4C98-9502-B2337EAD7DE3}" presName="sibTrans" presStyleCnt="0"/>
      <dgm:spPr/>
    </dgm:pt>
    <dgm:pt modelId="{BE16FED3-F29B-4128-A2E8-D7296DC52D05}" type="pres">
      <dgm:prSet presAssocID="{1332744E-A242-4C6D-B2C4-56DD7DAFD662}" presName="compNode" presStyleCnt="0"/>
      <dgm:spPr/>
    </dgm:pt>
    <dgm:pt modelId="{A2AC253B-ECEB-49CD-8DFC-2577E9418B72}" type="pres">
      <dgm:prSet presAssocID="{1332744E-A242-4C6D-B2C4-56DD7DAFD662}" presName="bgRect" presStyleLbl="bgShp" presStyleIdx="2" presStyleCnt="3" custLinFactNeighborX="-4196"/>
      <dgm:spPr/>
    </dgm:pt>
    <dgm:pt modelId="{3251272B-2D2C-4E4F-9FBE-D5FDC08B531A}" type="pres">
      <dgm:prSet presAssocID="{1332744E-A242-4C6D-B2C4-56DD7DAFD662}" presName="iconRect" presStyleLbl="node1" presStyleIdx="2" presStyleCnt="3"/>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a:blipFill>
        <a:ln>
          <a:noFill/>
        </a:ln>
      </dgm:spPr>
      <dgm:extLst>
        <a:ext uri="{E40237B7-FDA0-4F09-8148-C483321AD2D9}">
          <dgm14:cNvPr xmlns:dgm14="http://schemas.microsoft.com/office/drawing/2010/diagram" id="0" name="" descr="Speaker Phone"/>
        </a:ext>
      </dgm:extLst>
    </dgm:pt>
    <dgm:pt modelId="{1BD30C3B-F6A7-450B-8544-74CC48F38E3D}" type="pres">
      <dgm:prSet presAssocID="{1332744E-A242-4C6D-B2C4-56DD7DAFD662}" presName="spaceRect" presStyleCnt="0"/>
      <dgm:spPr/>
    </dgm:pt>
    <dgm:pt modelId="{87CA1E3D-A0C1-407A-B46B-388CBB0C054B}" type="pres">
      <dgm:prSet presAssocID="{1332744E-A242-4C6D-B2C4-56DD7DAFD662}" presName="parTx" presStyleLbl="revTx" presStyleIdx="2" presStyleCnt="3">
        <dgm:presLayoutVars>
          <dgm:chMax val="0"/>
          <dgm:chPref val="0"/>
        </dgm:presLayoutVars>
      </dgm:prSet>
      <dgm:spPr/>
      <dgm:t>
        <a:bodyPr/>
        <a:lstStyle/>
        <a:p>
          <a:endParaRPr lang="en-US"/>
        </a:p>
      </dgm:t>
    </dgm:pt>
  </dgm:ptLst>
  <dgm:cxnLst>
    <dgm:cxn modelId="{28451102-1564-4EA9-BB15-E8D479ADFC3A}" srcId="{FCAC85FD-3440-45EA-9AE0-E834CC09712B}" destId="{FA89AEF7-445E-4891-AD3B-E33D2F5AF4FB}" srcOrd="1" destOrd="0" parTransId="{53E842B5-1FD7-4076-957C-C34F7D2D71DF}" sibTransId="{773400D6-B61B-4C98-9502-B2337EAD7DE3}"/>
    <dgm:cxn modelId="{A4677BB2-97CE-403D-BAB9-2DDE99359BD1}" type="presOf" srcId="{1332744E-A242-4C6D-B2C4-56DD7DAFD662}" destId="{87CA1E3D-A0C1-407A-B46B-388CBB0C054B}" srcOrd="0" destOrd="0" presId="urn:microsoft.com/office/officeart/2018/2/layout/IconVerticalSolidList"/>
    <dgm:cxn modelId="{8E3F384C-6E69-4845-B05B-20BC6B854CCF}" type="presOf" srcId="{EA212CCE-3D15-489E-8A1C-DDA8799C8FBB}" destId="{EA9DFA37-BD39-4A93-AF5C-C65C110E445A}" srcOrd="0" destOrd="0" presId="urn:microsoft.com/office/officeart/2018/2/layout/IconVerticalSolidList"/>
    <dgm:cxn modelId="{13225DE7-A258-473C-B9B9-518763258FD0}" type="presOf" srcId="{FA89AEF7-445E-4891-AD3B-E33D2F5AF4FB}" destId="{B67A3B16-0CCE-4341-8CD3-D77264C40365}" srcOrd="0" destOrd="0" presId="urn:microsoft.com/office/officeart/2018/2/layout/IconVerticalSolidList"/>
    <dgm:cxn modelId="{CADF3CE5-89C3-48CA-8B3B-C557D8B5B887}" srcId="{FCAC85FD-3440-45EA-9AE0-E834CC09712B}" destId="{1332744E-A242-4C6D-B2C4-56DD7DAFD662}" srcOrd="2" destOrd="0" parTransId="{DCA672C2-6EEF-4D46-9678-A6B071FAC5E6}" sibTransId="{BFB9C53C-5AB8-4CF9-BA85-C20DC4D569AF}"/>
    <dgm:cxn modelId="{963B7091-2FFF-45D3-8EB4-DF49C422C4C2}" type="presOf" srcId="{FCAC85FD-3440-45EA-9AE0-E834CC09712B}" destId="{CD420F15-254C-4921-B595-A3BDB86D9DDB}" srcOrd="0" destOrd="0" presId="urn:microsoft.com/office/officeart/2018/2/layout/IconVerticalSolidList"/>
    <dgm:cxn modelId="{5547FF81-FA22-4984-881D-EE42AE7E6F31}" srcId="{FCAC85FD-3440-45EA-9AE0-E834CC09712B}" destId="{EA212CCE-3D15-489E-8A1C-DDA8799C8FBB}" srcOrd="0" destOrd="0" parTransId="{137BC138-37B7-4810-9690-8325674368B0}" sibTransId="{7677DD69-BBC8-44F7-A841-715FD8D38759}"/>
    <dgm:cxn modelId="{4362F497-ECC1-4F18-8AB1-859919BD6B96}" type="presParOf" srcId="{CD420F15-254C-4921-B595-A3BDB86D9DDB}" destId="{8CE369E0-8F97-466C-88A5-99E5D80F37EB}" srcOrd="0" destOrd="0" presId="urn:microsoft.com/office/officeart/2018/2/layout/IconVerticalSolidList"/>
    <dgm:cxn modelId="{68543B17-BC7A-4D53-8A34-BCF1F22344F0}" type="presParOf" srcId="{8CE369E0-8F97-466C-88A5-99E5D80F37EB}" destId="{CF950202-A209-4DE1-A0F6-357CD31524AE}" srcOrd="0" destOrd="0" presId="urn:microsoft.com/office/officeart/2018/2/layout/IconVerticalSolidList"/>
    <dgm:cxn modelId="{DAEEE3DA-81FE-4176-B87C-197C60AA8646}" type="presParOf" srcId="{8CE369E0-8F97-466C-88A5-99E5D80F37EB}" destId="{6A0224B2-C2BE-410C-A0FE-5C34BAB2A40B}" srcOrd="1" destOrd="0" presId="urn:microsoft.com/office/officeart/2018/2/layout/IconVerticalSolidList"/>
    <dgm:cxn modelId="{7D65D8FB-9CCB-47F0-B8A5-919F0940CE69}" type="presParOf" srcId="{8CE369E0-8F97-466C-88A5-99E5D80F37EB}" destId="{1DFB18DA-DDE3-4540-8AC4-709474B4B0CD}" srcOrd="2" destOrd="0" presId="urn:microsoft.com/office/officeart/2018/2/layout/IconVerticalSolidList"/>
    <dgm:cxn modelId="{25CE88EF-D968-40CC-B6B6-74E53F53E0C4}" type="presParOf" srcId="{8CE369E0-8F97-466C-88A5-99E5D80F37EB}" destId="{EA9DFA37-BD39-4A93-AF5C-C65C110E445A}" srcOrd="3" destOrd="0" presId="urn:microsoft.com/office/officeart/2018/2/layout/IconVerticalSolidList"/>
    <dgm:cxn modelId="{8C389BA8-E2F7-4B58-A72E-28933542F47A}" type="presParOf" srcId="{CD420F15-254C-4921-B595-A3BDB86D9DDB}" destId="{CB2AFCF2-97F7-4042-B05D-A51A76CB769E}" srcOrd="1" destOrd="0" presId="urn:microsoft.com/office/officeart/2018/2/layout/IconVerticalSolidList"/>
    <dgm:cxn modelId="{4E3DFB8D-C19D-45F4-9C35-7AF26D482800}" type="presParOf" srcId="{CD420F15-254C-4921-B595-A3BDB86D9DDB}" destId="{932AB070-5D80-4538-85AF-36EBE8E54173}" srcOrd="2" destOrd="0" presId="urn:microsoft.com/office/officeart/2018/2/layout/IconVerticalSolidList"/>
    <dgm:cxn modelId="{E5F5FDCF-A688-4C35-8D8F-D7109F3B52C7}" type="presParOf" srcId="{932AB070-5D80-4538-85AF-36EBE8E54173}" destId="{6D54822A-B27D-4209-ADBE-D0BB575EC9FD}" srcOrd="0" destOrd="0" presId="urn:microsoft.com/office/officeart/2018/2/layout/IconVerticalSolidList"/>
    <dgm:cxn modelId="{CD172307-B748-4A79-8922-CFAE81955D9F}" type="presParOf" srcId="{932AB070-5D80-4538-85AF-36EBE8E54173}" destId="{1273FD07-5E76-4B75-A4C5-5FD1F747427E}" srcOrd="1" destOrd="0" presId="urn:microsoft.com/office/officeart/2018/2/layout/IconVerticalSolidList"/>
    <dgm:cxn modelId="{EEA5F993-31AD-4064-BCFC-26E27F5CB0FC}" type="presParOf" srcId="{932AB070-5D80-4538-85AF-36EBE8E54173}" destId="{5B286459-72F8-4CF6-B685-60AE659B4885}" srcOrd="2" destOrd="0" presId="urn:microsoft.com/office/officeart/2018/2/layout/IconVerticalSolidList"/>
    <dgm:cxn modelId="{084A09AA-D092-4B49-B437-5522DCF56967}" type="presParOf" srcId="{932AB070-5D80-4538-85AF-36EBE8E54173}" destId="{B67A3B16-0CCE-4341-8CD3-D77264C40365}" srcOrd="3" destOrd="0" presId="urn:microsoft.com/office/officeart/2018/2/layout/IconVerticalSolidList"/>
    <dgm:cxn modelId="{8D37AB3E-3ECF-46D3-A5FA-19D5C76B4519}" type="presParOf" srcId="{CD420F15-254C-4921-B595-A3BDB86D9DDB}" destId="{3E53C427-E3E0-4D30-BF6D-659DF9C701CA}" srcOrd="3" destOrd="0" presId="urn:microsoft.com/office/officeart/2018/2/layout/IconVerticalSolidList"/>
    <dgm:cxn modelId="{AE1E3C17-8B12-4BA5-925D-940EF30BD40F}" type="presParOf" srcId="{CD420F15-254C-4921-B595-A3BDB86D9DDB}" destId="{BE16FED3-F29B-4128-A2E8-D7296DC52D05}" srcOrd="4" destOrd="0" presId="urn:microsoft.com/office/officeart/2018/2/layout/IconVerticalSolidList"/>
    <dgm:cxn modelId="{FAF4BF87-80EA-47E8-93FB-B0F7C42B1F9E}" type="presParOf" srcId="{BE16FED3-F29B-4128-A2E8-D7296DC52D05}" destId="{A2AC253B-ECEB-49CD-8DFC-2577E9418B72}" srcOrd="0" destOrd="0" presId="urn:microsoft.com/office/officeart/2018/2/layout/IconVerticalSolidList"/>
    <dgm:cxn modelId="{0204292B-4705-425F-B506-DCB7D0AD565F}" type="presParOf" srcId="{BE16FED3-F29B-4128-A2E8-D7296DC52D05}" destId="{3251272B-2D2C-4E4F-9FBE-D5FDC08B531A}" srcOrd="1" destOrd="0" presId="urn:microsoft.com/office/officeart/2018/2/layout/IconVerticalSolidList"/>
    <dgm:cxn modelId="{C722E31E-4CB8-4C20-9D3C-666ACEE80315}" type="presParOf" srcId="{BE16FED3-F29B-4128-A2E8-D7296DC52D05}" destId="{1BD30C3B-F6A7-450B-8544-74CC48F38E3D}" srcOrd="2" destOrd="0" presId="urn:microsoft.com/office/officeart/2018/2/layout/IconVerticalSolidList"/>
    <dgm:cxn modelId="{2A087033-40A8-4563-9CFC-957C28478FD5}" type="presParOf" srcId="{BE16FED3-F29B-4128-A2E8-D7296DC52D05}" destId="{87CA1E3D-A0C1-407A-B46B-388CBB0C054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C909C4-AA59-364C-941F-5EBD37922066}">
      <dsp:nvSpPr>
        <dsp:cNvPr id="0" name=""/>
        <dsp:cNvSpPr/>
      </dsp:nvSpPr>
      <dsp:spPr>
        <a:xfrm>
          <a:off x="0" y="41075"/>
          <a:ext cx="6797675" cy="875160"/>
        </a:xfrm>
        <a:prstGeom prst="round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t>Clinical Settings [i.e. Pediatrics, Emergency, Psychiatric Inpatient, VA, General Med/Surg, Outpatient]</a:t>
          </a:r>
        </a:p>
      </dsp:txBody>
      <dsp:txXfrm>
        <a:off x="42722" y="83797"/>
        <a:ext cx="6712231" cy="789716"/>
      </dsp:txXfrm>
    </dsp:sp>
    <dsp:sp modelId="{BCD7B767-0903-A846-B99D-FF822CF867B5}">
      <dsp:nvSpPr>
        <dsp:cNvPr id="0" name=""/>
        <dsp:cNvSpPr/>
      </dsp:nvSpPr>
      <dsp:spPr>
        <a:xfrm>
          <a:off x="0" y="979595"/>
          <a:ext cx="6797675" cy="875160"/>
        </a:xfrm>
        <a:prstGeom prst="roundRect">
          <a:avLst/>
        </a:prstGeom>
        <a:gradFill rotWithShape="0">
          <a:gsLst>
            <a:gs pos="0">
              <a:schemeClr val="accent5">
                <a:hueOff val="-4264624"/>
                <a:satOff val="2424"/>
                <a:lumOff val="-2000"/>
                <a:alphaOff val="0"/>
                <a:shade val="85000"/>
                <a:satMod val="130000"/>
              </a:schemeClr>
            </a:gs>
            <a:gs pos="34000">
              <a:schemeClr val="accent5">
                <a:hueOff val="-4264624"/>
                <a:satOff val="2424"/>
                <a:lumOff val="-2000"/>
                <a:alphaOff val="0"/>
                <a:shade val="87000"/>
                <a:satMod val="125000"/>
              </a:schemeClr>
            </a:gs>
            <a:gs pos="70000">
              <a:schemeClr val="accent5">
                <a:hueOff val="-4264624"/>
                <a:satOff val="2424"/>
                <a:lumOff val="-2000"/>
                <a:alphaOff val="0"/>
                <a:tint val="100000"/>
                <a:shade val="90000"/>
                <a:satMod val="130000"/>
              </a:schemeClr>
            </a:gs>
            <a:gs pos="100000">
              <a:schemeClr val="accent5">
                <a:hueOff val="-4264624"/>
                <a:satOff val="2424"/>
                <a:lumOff val="-200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t>Medical Features [i.e. early Alzheimer’s diagnosis, pregnancy complication, bullet wound, etc.]</a:t>
          </a:r>
        </a:p>
      </dsp:txBody>
      <dsp:txXfrm>
        <a:off x="42722" y="1022317"/>
        <a:ext cx="6712231" cy="789716"/>
      </dsp:txXfrm>
    </dsp:sp>
    <dsp:sp modelId="{4E85CEE8-78C8-484D-9B0D-AA18F2F390FC}">
      <dsp:nvSpPr>
        <dsp:cNvPr id="0" name=""/>
        <dsp:cNvSpPr/>
      </dsp:nvSpPr>
      <dsp:spPr>
        <a:xfrm>
          <a:off x="0" y="1918116"/>
          <a:ext cx="6797675" cy="875160"/>
        </a:xfrm>
        <a:prstGeom prst="roundRect">
          <a:avLst/>
        </a:prstGeom>
        <a:gradFill rotWithShape="0">
          <a:gsLst>
            <a:gs pos="0">
              <a:schemeClr val="accent5">
                <a:hueOff val="-8529249"/>
                <a:satOff val="4848"/>
                <a:lumOff val="-4000"/>
                <a:alphaOff val="0"/>
                <a:shade val="85000"/>
                <a:satMod val="130000"/>
              </a:schemeClr>
            </a:gs>
            <a:gs pos="34000">
              <a:schemeClr val="accent5">
                <a:hueOff val="-8529249"/>
                <a:satOff val="4848"/>
                <a:lumOff val="-4000"/>
                <a:alphaOff val="0"/>
                <a:shade val="87000"/>
                <a:satMod val="125000"/>
              </a:schemeClr>
            </a:gs>
            <a:gs pos="70000">
              <a:schemeClr val="accent5">
                <a:hueOff val="-8529249"/>
                <a:satOff val="4848"/>
                <a:lumOff val="-4000"/>
                <a:alphaOff val="0"/>
                <a:tint val="100000"/>
                <a:shade val="90000"/>
                <a:satMod val="130000"/>
              </a:schemeClr>
            </a:gs>
            <a:gs pos="100000">
              <a:schemeClr val="accent5">
                <a:hueOff val="-8529249"/>
                <a:satOff val="4848"/>
                <a:lumOff val="-400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i="1" kern="1200" dirty="0"/>
            <a:t>Intervention type </a:t>
          </a:r>
          <a:r>
            <a:rPr lang="en-US" sz="2200" kern="1200" dirty="0"/>
            <a:t>[i.e. Chaplains as Partners in Medical Decision-Making] </a:t>
          </a:r>
        </a:p>
      </dsp:txBody>
      <dsp:txXfrm>
        <a:off x="42722" y="1960838"/>
        <a:ext cx="6712231" cy="789716"/>
      </dsp:txXfrm>
    </dsp:sp>
    <dsp:sp modelId="{D1EC5C58-7BA9-F44E-B28A-4615A0F777D7}">
      <dsp:nvSpPr>
        <dsp:cNvPr id="0" name=""/>
        <dsp:cNvSpPr/>
      </dsp:nvSpPr>
      <dsp:spPr>
        <a:xfrm>
          <a:off x="0" y="2856636"/>
          <a:ext cx="6797675" cy="875160"/>
        </a:xfrm>
        <a:prstGeom prst="roundRect">
          <a:avLst/>
        </a:prstGeom>
        <a:gradFill rotWithShape="0">
          <a:gsLst>
            <a:gs pos="0">
              <a:schemeClr val="accent5">
                <a:hueOff val="-12793873"/>
                <a:satOff val="7271"/>
                <a:lumOff val="-6000"/>
                <a:alphaOff val="0"/>
                <a:shade val="85000"/>
                <a:satMod val="130000"/>
              </a:schemeClr>
            </a:gs>
            <a:gs pos="34000">
              <a:schemeClr val="accent5">
                <a:hueOff val="-12793873"/>
                <a:satOff val="7271"/>
                <a:lumOff val="-6000"/>
                <a:alphaOff val="0"/>
                <a:shade val="87000"/>
                <a:satMod val="125000"/>
              </a:schemeClr>
            </a:gs>
            <a:gs pos="70000">
              <a:schemeClr val="accent5">
                <a:hueOff val="-12793873"/>
                <a:satOff val="7271"/>
                <a:lumOff val="-6000"/>
                <a:alphaOff val="0"/>
                <a:tint val="100000"/>
                <a:shade val="90000"/>
                <a:satMod val="130000"/>
              </a:schemeClr>
            </a:gs>
            <a:gs pos="100000">
              <a:schemeClr val="accent5">
                <a:hueOff val="-12793873"/>
                <a:satOff val="7271"/>
                <a:lumOff val="-600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i="1" kern="1200" dirty="0"/>
            <a:t>Chaplain</a:t>
          </a:r>
          <a:r>
            <a:rPr lang="en-US" sz="2200" kern="1200" dirty="0"/>
            <a:t> characteristics [Religion, Race, Training, etc.]</a:t>
          </a:r>
        </a:p>
      </dsp:txBody>
      <dsp:txXfrm>
        <a:off x="42722" y="2899358"/>
        <a:ext cx="6712231" cy="789716"/>
      </dsp:txXfrm>
    </dsp:sp>
    <dsp:sp modelId="{0C3F82EB-1542-3341-8F35-E2407551D114}">
      <dsp:nvSpPr>
        <dsp:cNvPr id="0" name=""/>
        <dsp:cNvSpPr/>
      </dsp:nvSpPr>
      <dsp:spPr>
        <a:xfrm>
          <a:off x="0" y="3795156"/>
          <a:ext cx="6797675" cy="875160"/>
        </a:xfrm>
        <a:prstGeom prst="roundRect">
          <a:avLst/>
        </a:prstGeom>
        <a:gradFill rotWithShape="0">
          <a:gsLst>
            <a:gs pos="0">
              <a:schemeClr val="accent5">
                <a:hueOff val="-17058497"/>
                <a:satOff val="9695"/>
                <a:lumOff val="-8000"/>
                <a:alphaOff val="0"/>
                <a:shade val="85000"/>
                <a:satMod val="130000"/>
              </a:schemeClr>
            </a:gs>
            <a:gs pos="34000">
              <a:schemeClr val="accent5">
                <a:hueOff val="-17058497"/>
                <a:satOff val="9695"/>
                <a:lumOff val="-8000"/>
                <a:alphaOff val="0"/>
                <a:shade val="87000"/>
                <a:satMod val="125000"/>
              </a:schemeClr>
            </a:gs>
            <a:gs pos="70000">
              <a:schemeClr val="accent5">
                <a:hueOff val="-17058497"/>
                <a:satOff val="9695"/>
                <a:lumOff val="-8000"/>
                <a:alphaOff val="0"/>
                <a:tint val="100000"/>
                <a:shade val="90000"/>
                <a:satMod val="130000"/>
              </a:schemeClr>
            </a:gs>
            <a:gs pos="100000">
              <a:schemeClr val="accent5">
                <a:hueOff val="-17058497"/>
                <a:satOff val="9695"/>
                <a:lumOff val="-800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i="1" kern="1200" dirty="0"/>
            <a:t>Patient </a:t>
          </a:r>
          <a:r>
            <a:rPr lang="en-US" sz="2200" i="0" kern="1200" dirty="0"/>
            <a:t>characteristics [Religious/Nonreligious, Gender, etc.] </a:t>
          </a:r>
          <a:endParaRPr lang="en-US" sz="2200" kern="1200" dirty="0"/>
        </a:p>
      </dsp:txBody>
      <dsp:txXfrm>
        <a:off x="42722" y="3837878"/>
        <a:ext cx="6712231" cy="789716"/>
      </dsp:txXfrm>
    </dsp:sp>
    <dsp:sp modelId="{0D8CCDAC-96DF-AD48-AA7C-76DE828621E2}">
      <dsp:nvSpPr>
        <dsp:cNvPr id="0" name=""/>
        <dsp:cNvSpPr/>
      </dsp:nvSpPr>
      <dsp:spPr>
        <a:xfrm>
          <a:off x="0" y="4753633"/>
          <a:ext cx="6797675" cy="875160"/>
        </a:xfrm>
        <a:prstGeom prst="roundRect">
          <a:avLst/>
        </a:prstGeom>
        <a:gradFill rotWithShape="0">
          <a:gsLst>
            <a:gs pos="0">
              <a:schemeClr val="accent5">
                <a:hueOff val="-21323121"/>
                <a:satOff val="12119"/>
                <a:lumOff val="-10000"/>
                <a:alphaOff val="0"/>
                <a:shade val="85000"/>
                <a:satMod val="130000"/>
              </a:schemeClr>
            </a:gs>
            <a:gs pos="34000">
              <a:schemeClr val="accent5">
                <a:hueOff val="-21323121"/>
                <a:satOff val="12119"/>
                <a:lumOff val="-10000"/>
                <a:alphaOff val="0"/>
                <a:shade val="87000"/>
                <a:satMod val="125000"/>
              </a:schemeClr>
            </a:gs>
            <a:gs pos="70000">
              <a:schemeClr val="accent5">
                <a:hueOff val="-21323121"/>
                <a:satOff val="12119"/>
                <a:lumOff val="-10000"/>
                <a:alphaOff val="0"/>
                <a:tint val="100000"/>
                <a:shade val="90000"/>
                <a:satMod val="130000"/>
              </a:schemeClr>
            </a:gs>
            <a:gs pos="100000">
              <a:schemeClr val="accent5">
                <a:hueOff val="-21323121"/>
                <a:satOff val="12119"/>
                <a:lumOff val="-1000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i="1" kern="1200" dirty="0"/>
            <a:t>Extraordinary care </a:t>
          </a:r>
          <a:r>
            <a:rPr lang="en-US" sz="2200" kern="1200" dirty="0"/>
            <a:t>or </a:t>
          </a:r>
          <a:r>
            <a:rPr lang="en-US" sz="2200" i="1" kern="1200" dirty="0"/>
            <a:t>ordinary/best-practices </a:t>
          </a:r>
          <a:endParaRPr lang="en-US" sz="2200" kern="1200" dirty="0"/>
        </a:p>
      </dsp:txBody>
      <dsp:txXfrm>
        <a:off x="42722" y="4796355"/>
        <a:ext cx="6712231" cy="7897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950202-A209-4DE1-A0F6-357CD31524AE}">
      <dsp:nvSpPr>
        <dsp:cNvPr id="0" name=""/>
        <dsp:cNvSpPr/>
      </dsp:nvSpPr>
      <dsp:spPr>
        <a:xfrm>
          <a:off x="0" y="462"/>
          <a:ext cx="10058399" cy="10814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0224B2-C2BE-410C-A0FE-5C34BAB2A40B}">
      <dsp:nvSpPr>
        <dsp:cNvPr id="0" name=""/>
        <dsp:cNvSpPr/>
      </dsp:nvSpPr>
      <dsp:spPr>
        <a:xfrm>
          <a:off x="327145" y="243793"/>
          <a:ext cx="594810" cy="5948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9DFA37-BD39-4A93-AF5C-C65C110E445A}">
      <dsp:nvSpPr>
        <dsp:cNvPr id="0" name=""/>
        <dsp:cNvSpPr/>
      </dsp:nvSpPr>
      <dsp:spPr>
        <a:xfrm>
          <a:off x="1249101" y="462"/>
          <a:ext cx="88092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lvl="0" algn="l" defTabSz="800100">
            <a:lnSpc>
              <a:spcPct val="90000"/>
            </a:lnSpc>
            <a:spcBef>
              <a:spcPct val="0"/>
            </a:spcBef>
            <a:spcAft>
              <a:spcPct val="35000"/>
            </a:spcAft>
          </a:pPr>
          <a:r>
            <a:rPr lang="en-US" sz="1800" b="0" i="0" kern="1200"/>
            <a:t>Sign up for the Chaplaincy Functions Network: </a:t>
          </a:r>
          <a:r>
            <a:rPr lang="en-US" sz="1800" b="0" i="0" kern="1200">
              <a:hlinkClick xmlns:r="http://schemas.openxmlformats.org/officeDocument/2006/relationships" r:id="rId6">
                <a:extLst>
                  <a:ext uri="{A12FA001-AC4F-418D-AE19-62706E023703}">
                    <ahyp:hlinkClr xmlns:ahyp="http://schemas.microsoft.com/office/drawing/2018/hyperlinkcolor" xmlns="" val="tx"/>
                  </a:ext>
                </a:extLst>
              </a:hlinkClick>
            </a:rPr>
            <a:t>https://www.transformchaplaincy.org/about/research-incubator/</a:t>
          </a:r>
          <a:endParaRPr lang="en-US" sz="1800" kern="1200"/>
        </a:p>
      </dsp:txBody>
      <dsp:txXfrm>
        <a:off x="1249101" y="462"/>
        <a:ext cx="8809298" cy="1081473"/>
      </dsp:txXfrm>
    </dsp:sp>
    <dsp:sp modelId="{6D54822A-B27D-4209-ADBE-D0BB575EC9FD}">
      <dsp:nvSpPr>
        <dsp:cNvPr id="0" name=""/>
        <dsp:cNvSpPr/>
      </dsp:nvSpPr>
      <dsp:spPr>
        <a:xfrm>
          <a:off x="0" y="1352303"/>
          <a:ext cx="10058399" cy="10814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73FD07-5E76-4B75-A4C5-5FD1F747427E}">
      <dsp:nvSpPr>
        <dsp:cNvPr id="0" name=""/>
        <dsp:cNvSpPr/>
      </dsp:nvSpPr>
      <dsp:spPr>
        <a:xfrm>
          <a:off x="327145" y="1595634"/>
          <a:ext cx="594810" cy="5948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7A3B16-0CCE-4341-8CD3-D77264C40365}">
      <dsp:nvSpPr>
        <dsp:cNvPr id="0" name=""/>
        <dsp:cNvSpPr/>
      </dsp:nvSpPr>
      <dsp:spPr>
        <a:xfrm>
          <a:off x="1249101" y="1352303"/>
          <a:ext cx="88092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lvl="0" algn="l" defTabSz="800100">
            <a:lnSpc>
              <a:spcPct val="90000"/>
            </a:lnSpc>
            <a:spcBef>
              <a:spcPct val="0"/>
            </a:spcBef>
            <a:spcAft>
              <a:spcPct val="35000"/>
            </a:spcAft>
          </a:pPr>
          <a:r>
            <a:rPr lang="en-US" sz="1800" b="0" i="0" kern="1200" dirty="0"/>
            <a:t>Use Mighty Networks (MN) platform for communication, discussion, sharing of ideas and advancing research: </a:t>
          </a:r>
          <a:r>
            <a:rPr lang="en-US" sz="1800" b="0" i="0" kern="1200" dirty="0">
              <a:hlinkClick xmlns:r="http://schemas.openxmlformats.org/officeDocument/2006/relationships" r:id="rId9">
                <a:extLst>
                  <a:ext uri="{A12FA001-AC4F-418D-AE19-62706E023703}">
                    <ahyp:hlinkClr xmlns:ahyp="http://schemas.microsoft.com/office/drawing/2018/hyperlinkcolor" xmlns="" val="tx"/>
                  </a:ext>
                </a:extLst>
              </a:hlinkClick>
            </a:rPr>
            <a:t>https://transforming-chaplaincy.mn.co/</a:t>
          </a:r>
          <a:endParaRPr lang="en-US" sz="1800" b="0" i="0" kern="1200" dirty="0"/>
        </a:p>
        <a:p>
          <a:pPr lvl="0" algn="l" defTabSz="800100">
            <a:lnSpc>
              <a:spcPct val="90000"/>
            </a:lnSpc>
            <a:spcBef>
              <a:spcPct val="0"/>
            </a:spcBef>
            <a:spcAft>
              <a:spcPct val="35000"/>
            </a:spcAft>
          </a:pPr>
          <a:r>
            <a:rPr lang="en-US" sz="1800" kern="1200" dirty="0"/>
            <a:t>This presentation and PPT will be available on MN and Transforming Chaplaincy YouTube </a:t>
          </a:r>
        </a:p>
      </dsp:txBody>
      <dsp:txXfrm>
        <a:off x="1249101" y="1352303"/>
        <a:ext cx="8809298" cy="1081473"/>
      </dsp:txXfrm>
    </dsp:sp>
    <dsp:sp modelId="{A2AC253B-ECEB-49CD-8DFC-2577E9418B72}">
      <dsp:nvSpPr>
        <dsp:cNvPr id="0" name=""/>
        <dsp:cNvSpPr/>
      </dsp:nvSpPr>
      <dsp:spPr>
        <a:xfrm>
          <a:off x="0" y="2704144"/>
          <a:ext cx="10058399" cy="10814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51272B-2D2C-4E4F-9FBE-D5FDC08B531A}">
      <dsp:nvSpPr>
        <dsp:cNvPr id="0" name=""/>
        <dsp:cNvSpPr/>
      </dsp:nvSpPr>
      <dsp:spPr>
        <a:xfrm>
          <a:off x="327145" y="2947476"/>
          <a:ext cx="594810" cy="594810"/>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7CA1E3D-A0C1-407A-B46B-388CBB0C054B}">
      <dsp:nvSpPr>
        <dsp:cNvPr id="0" name=""/>
        <dsp:cNvSpPr/>
      </dsp:nvSpPr>
      <dsp:spPr>
        <a:xfrm>
          <a:off x="1249101" y="2704144"/>
          <a:ext cx="88092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lvl="0" algn="l" defTabSz="800100">
            <a:lnSpc>
              <a:spcPct val="90000"/>
            </a:lnSpc>
            <a:spcBef>
              <a:spcPct val="0"/>
            </a:spcBef>
            <a:spcAft>
              <a:spcPct val="35000"/>
            </a:spcAft>
          </a:pPr>
          <a:r>
            <a:rPr lang="en-US" sz="1800" kern="1200" dirty="0"/>
            <a:t>Contact presenters: M. Jeanne Wirpsa </a:t>
          </a:r>
          <a:r>
            <a:rPr lang="en-US" sz="1800" kern="1200" dirty="0">
              <a:hlinkClick xmlns:r="http://schemas.openxmlformats.org/officeDocument/2006/relationships" r:id="rId12"/>
            </a:rPr>
            <a:t>jwirpsa@nm.org</a:t>
          </a:r>
          <a:r>
            <a:rPr lang="en-US" sz="1800" kern="1200" dirty="0"/>
            <a:t> &amp; Cate Michelle Desjardins </a:t>
          </a:r>
          <a:r>
            <a:rPr lang="en-US" sz="1800" kern="1200" dirty="0" err="1"/>
            <a:t>catemdesjardins@gmail.com</a:t>
          </a:r>
          <a:endParaRPr lang="en-US" sz="1800" kern="1200" dirty="0"/>
        </a:p>
      </dsp:txBody>
      <dsp:txXfrm>
        <a:off x="1249101" y="2704144"/>
        <a:ext cx="8809298" cy="108147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E52D4C-B45E-4B8E-BD9E-B4DFF5B6CB5E}" type="datetimeFigureOut">
              <a:rPr lang="en-US" smtClean="0"/>
              <a:t>10/27/2021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225A1F-FF37-466A-A14E-E0C1C42B38F1}" type="slidenum">
              <a:rPr lang="en-US" smtClean="0"/>
              <a:t>‹#›</a:t>
            </a:fld>
            <a:endParaRPr lang="en-US"/>
          </a:p>
        </p:txBody>
      </p:sp>
    </p:spTree>
    <p:extLst>
      <p:ext uri="{BB962C8B-B14F-4D97-AF65-F5344CB8AC3E}">
        <p14:creationId xmlns:p14="http://schemas.microsoft.com/office/powerpoint/2010/main" val="3956264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Goals of the webinar: 1. Highlight important work done to date – cases and research materials available. 2. no shortage of cases, but shortage of confidence to do the writing and take to next level for publishing. Make a case for more cases especially in gap areas or identified themes. Demystify 2. Engage and provide skills to Groups of researchers to analyze existing cases, comparative.  </a:t>
            </a:r>
          </a:p>
        </p:txBody>
      </p:sp>
      <p:sp>
        <p:nvSpPr>
          <p:cNvPr id="4" name="Slide Number Placeholder 3"/>
          <p:cNvSpPr>
            <a:spLocks noGrp="1"/>
          </p:cNvSpPr>
          <p:nvPr>
            <p:ph type="sldNum" sz="quarter" idx="5"/>
          </p:nvPr>
        </p:nvSpPr>
        <p:spPr/>
        <p:txBody>
          <a:bodyPr/>
          <a:lstStyle/>
          <a:p>
            <a:fld id="{28225A1F-FF37-466A-A14E-E0C1C42B38F1}" type="slidenum">
              <a:rPr lang="en-US" smtClean="0"/>
              <a:t>1</a:t>
            </a:fld>
            <a:endParaRPr lang="en-US"/>
          </a:p>
        </p:txBody>
      </p:sp>
    </p:spTree>
    <p:extLst>
      <p:ext uri="{BB962C8B-B14F-4D97-AF65-F5344CB8AC3E}">
        <p14:creationId xmlns:p14="http://schemas.microsoft.com/office/powerpoint/2010/main" val="4029256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scripture, knowledge of religion, knowledge of family or patient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to find a way for Mark’s medical preference to be respected: Psych consult; review ADV Dir.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translator, negotiator, bridge, “collaborative and consensus leadership</a:t>
            </a:r>
            <a:r>
              <a:rPr lang="en-US" sz="11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7590413F-EC52-4BF0-BED8-F61BC3CFD695}" type="slidenum">
              <a:rPr lang="en-US" smtClean="0"/>
              <a:t>18</a:t>
            </a:fld>
            <a:endParaRPr lang="en-US"/>
          </a:p>
        </p:txBody>
      </p:sp>
    </p:spTree>
    <p:extLst>
      <p:ext uri="{BB962C8B-B14F-4D97-AF65-F5344CB8AC3E}">
        <p14:creationId xmlns:p14="http://schemas.microsoft.com/office/powerpoint/2010/main" val="3780374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these three cases, each chaplain assists in aligning the medical plan with patient values through their creative and sensitive attention to the patient’s story. However, the process is neither static nor unidimensional. None of these patients entered into the decision making process with a clearly delineated healthcare preference documented, as some might wish, in an advance directive. Chaplain Hogg’s patient Glen was arguably the clearest about his goal -- to complete his “mission” -- and the chaplain ensured the timing of moving toward comfort care coincided with this goal.  As described by Chaplain </a:t>
            </a:r>
            <a:r>
              <a:rPr lang="en-US" sz="1200" kern="1200" dirty="0" err="1">
                <a:solidFill>
                  <a:schemeClr val="tx1"/>
                </a:solidFill>
                <a:effectLst/>
                <a:latin typeface="+mn-lt"/>
                <a:ea typeface="+mn-ea"/>
                <a:cs typeface="+mn-cs"/>
              </a:rPr>
              <a:t>Galchutt</a:t>
            </a:r>
            <a:r>
              <a:rPr lang="en-US" sz="1200" kern="1200" dirty="0">
                <a:solidFill>
                  <a:schemeClr val="tx1"/>
                </a:solidFill>
                <a:effectLst/>
                <a:latin typeface="+mn-lt"/>
                <a:ea typeface="+mn-ea"/>
                <a:cs typeface="+mn-cs"/>
              </a:rPr>
              <a:t>, Keith engaged in a process of “discerning” what mattered to him in the context of his life-threatening illness. As his illness advanced and began to take a toll on his quality of life, he was able to draw upon the insights gained through writing about his experience to better articulate what really mattered to him. In Chaplain </a:t>
            </a:r>
            <a:r>
              <a:rPr lang="en-US" sz="1200" kern="1200" dirty="0" err="1">
                <a:solidFill>
                  <a:schemeClr val="tx1"/>
                </a:solidFill>
                <a:effectLst/>
                <a:latin typeface="+mn-lt"/>
                <a:ea typeface="+mn-ea"/>
                <a:cs typeface="+mn-cs"/>
              </a:rPr>
              <a:t>Wirpsa’s</a:t>
            </a:r>
            <a:r>
              <a:rPr lang="en-US" sz="1200" kern="1200" dirty="0">
                <a:solidFill>
                  <a:schemeClr val="tx1"/>
                </a:solidFill>
                <a:effectLst/>
                <a:latin typeface="+mn-lt"/>
                <a:ea typeface="+mn-ea"/>
                <a:cs typeface="+mn-cs"/>
              </a:rPr>
              <a:t> case, Bob and his family wrestled with competing values – his independence and dignity vs. value of family and identity as their protector. It was over time and with painful attention to Bob’s multiple story lines that the chaplain ensured that specific medical decisions were patient-centered.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suffering, pain , futility, mission, advocating for voice over against daughter, </a:t>
            </a:r>
            <a:r>
              <a:rPr lang="en-US" sz="1200" dirty="0" err="1"/>
              <a:t>etc</a:t>
            </a:r>
            <a:r>
              <a:rPr 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Timing: clinical momentum, step by </a:t>
            </a:r>
            <a:r>
              <a:rPr lang="en-US" sz="1200" b="1" dirty="0"/>
              <a:t>step slow motion unfolding </a:t>
            </a:r>
            <a:r>
              <a:rPr lang="en-US" sz="1200" dirty="0"/>
              <a:t>can be seen – building trust, planting seeds, reframing, therapeutic presence. Key moments where the chaplain slowed things down, intervened to step back and identify who the patient/family were…Jackie </a:t>
            </a:r>
            <a:r>
              <a:rPr lang="en-US" sz="1200" dirty="0" err="1"/>
              <a:t>Kruser</a:t>
            </a:r>
            <a:r>
              <a:rPr lang="en-US" sz="1200" dirty="0"/>
              <a:t> and colleagues.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Definition: value concordant care involves shifting understanding/expanding framework not denying it - evolution, development with attention to underlying factors with chaplain interventions (distrust, irreconcilable perspectives).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dirty="0"/>
              <a:t> salient example for each. Yes decision outcomes respect patient preferences but also redefine what “value-concordance” looks like.</a:t>
            </a:r>
          </a:p>
          <a:p>
            <a:endParaRPr lang="en-US" dirty="0"/>
          </a:p>
          <a:p>
            <a:r>
              <a:rPr lang="en-US" dirty="0"/>
              <a:t>Therapeutic presence, building trust, connecting deeply key to all of this – see NOLAN at 2018 APC/NACC conference. Presence, active listening not VS. Outcome oriented approach. A false dichotomy</a:t>
            </a:r>
          </a:p>
          <a:p>
            <a:endParaRPr lang="en-US" dirty="0"/>
          </a:p>
        </p:txBody>
      </p:sp>
      <p:sp>
        <p:nvSpPr>
          <p:cNvPr id="4" name="Slide Number Placeholder 3"/>
          <p:cNvSpPr>
            <a:spLocks noGrp="1"/>
          </p:cNvSpPr>
          <p:nvPr>
            <p:ph type="sldNum" sz="quarter" idx="5"/>
          </p:nvPr>
        </p:nvSpPr>
        <p:spPr/>
        <p:txBody>
          <a:bodyPr/>
          <a:lstStyle/>
          <a:p>
            <a:fld id="{7590413F-EC52-4BF0-BED8-F61BC3CFD695}" type="slidenum">
              <a:rPr lang="en-US" smtClean="0"/>
              <a:t>19</a:t>
            </a:fld>
            <a:endParaRPr lang="en-US"/>
          </a:p>
        </p:txBody>
      </p:sp>
    </p:spTree>
    <p:extLst>
      <p:ext uri="{BB962C8B-B14F-4D97-AF65-F5344CB8AC3E}">
        <p14:creationId xmlns:p14="http://schemas.microsoft.com/office/powerpoint/2010/main" val="1532915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Commingled Rival: Patient or family’s own pastor, outside counseling, support of the nurses? Patient and family own processing without the chaplain…even as supported by the chaplain. Could the shift, movement have occurred if chaplain not involved? DK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Super rival - sicker they get, the more willing to accept reality – inverse relationship between goals of care (aggressive-palliative) and where they are on the course of illness/degree of physical suffering and side effects from treatment.</a:t>
            </a:r>
          </a:p>
          <a:p>
            <a:endParaRPr lang="en-US" dirty="0"/>
          </a:p>
        </p:txBody>
      </p:sp>
      <p:sp>
        <p:nvSpPr>
          <p:cNvPr id="4" name="Slide Number Placeholder 3"/>
          <p:cNvSpPr>
            <a:spLocks noGrp="1"/>
          </p:cNvSpPr>
          <p:nvPr>
            <p:ph type="sldNum" sz="quarter" idx="5"/>
          </p:nvPr>
        </p:nvSpPr>
        <p:spPr/>
        <p:txBody>
          <a:bodyPr/>
          <a:lstStyle/>
          <a:p>
            <a:fld id="{7590413F-EC52-4BF0-BED8-F61BC3CFD695}" type="slidenum">
              <a:rPr lang="en-US" smtClean="0"/>
              <a:t>20</a:t>
            </a:fld>
            <a:endParaRPr lang="en-US"/>
          </a:p>
        </p:txBody>
      </p:sp>
    </p:spTree>
    <p:extLst>
      <p:ext uri="{BB962C8B-B14F-4D97-AF65-F5344CB8AC3E}">
        <p14:creationId xmlns:p14="http://schemas.microsoft.com/office/powerpoint/2010/main" val="1081916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goal:</a:t>
            </a:r>
            <a:r>
              <a:rPr lang="en-US" baseline="0" dirty="0"/>
              <a:t> descriptive – thematic methodology; for cross case development – grounded theory with constant comparison. </a:t>
            </a:r>
            <a:endParaRPr lang="en-US" dirty="0"/>
          </a:p>
        </p:txBody>
      </p:sp>
      <p:sp>
        <p:nvSpPr>
          <p:cNvPr id="4" name="Slide Number Placeholder 3"/>
          <p:cNvSpPr>
            <a:spLocks noGrp="1"/>
          </p:cNvSpPr>
          <p:nvPr>
            <p:ph type="sldNum" sz="quarter" idx="5"/>
          </p:nvPr>
        </p:nvSpPr>
        <p:spPr/>
        <p:txBody>
          <a:bodyPr/>
          <a:lstStyle/>
          <a:p>
            <a:fld id="{28225A1F-FF37-466A-A14E-E0C1C42B38F1}" type="slidenum">
              <a:rPr lang="en-US" smtClean="0"/>
              <a:t>21</a:t>
            </a:fld>
            <a:endParaRPr lang="en-US"/>
          </a:p>
        </p:txBody>
      </p:sp>
    </p:spTree>
    <p:extLst>
      <p:ext uri="{BB962C8B-B14F-4D97-AF65-F5344CB8AC3E}">
        <p14:creationId xmlns:p14="http://schemas.microsoft.com/office/powerpoint/2010/main" val="2751959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Collaborate with experts – Qualitative analysis, people who teach courses </a:t>
            </a:r>
            <a:r>
              <a:rPr lang="en-US" dirty="0" err="1"/>
              <a:t>iin</a:t>
            </a:r>
            <a:r>
              <a:rPr lang="en-US" dirty="0"/>
              <a:t> your social science department in Universities, your anthropologists. People who have methodological </a:t>
            </a:r>
            <a:r>
              <a:rPr lang="en-US" dirty="0" err="1"/>
              <a:t>rigour</a:t>
            </a:r>
            <a:r>
              <a:rPr lang="en-US" dirty="0"/>
              <a:t> and may be willing to contribute their expertise.  Who know s how to do focus groups? </a:t>
            </a:r>
          </a:p>
        </p:txBody>
      </p:sp>
      <p:sp>
        <p:nvSpPr>
          <p:cNvPr id="4" name="Slide Number Placeholder 3"/>
          <p:cNvSpPr>
            <a:spLocks noGrp="1"/>
          </p:cNvSpPr>
          <p:nvPr>
            <p:ph type="sldNum" sz="quarter" idx="5"/>
          </p:nvPr>
        </p:nvSpPr>
        <p:spPr/>
        <p:txBody>
          <a:bodyPr/>
          <a:lstStyle/>
          <a:p>
            <a:fld id="{28225A1F-FF37-466A-A14E-E0C1C42B38F1}" type="slidenum">
              <a:rPr lang="en-US" smtClean="0"/>
              <a:t>22</a:t>
            </a:fld>
            <a:endParaRPr lang="en-US"/>
          </a:p>
        </p:txBody>
      </p:sp>
    </p:spTree>
    <p:extLst>
      <p:ext uri="{BB962C8B-B14F-4D97-AF65-F5344CB8AC3E}">
        <p14:creationId xmlns:p14="http://schemas.microsoft.com/office/powerpoint/2010/main" val="860229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Military Case study – process</a:t>
            </a:r>
            <a:r>
              <a:rPr lang="en-US" baseline="0" dirty="0"/>
              <a:t> of inclusion and exclusion, comparison, community approach. </a:t>
            </a:r>
            <a:r>
              <a:rPr lang="en-US" dirty="0"/>
              <a:t>ADVANCED. Social Science research on higher level cases – combine participant observation and case studies. Ethnography as a case study method – Wendy Cage’s book. </a:t>
            </a:r>
          </a:p>
          <a:p>
            <a:r>
              <a:rPr lang="en-US" dirty="0"/>
              <a:t>What</a:t>
            </a:r>
            <a:r>
              <a:rPr lang="en-US" baseline="0" dirty="0"/>
              <a:t> status does a case occupy</a:t>
            </a:r>
            <a:endParaRPr lang="en-US" dirty="0"/>
          </a:p>
        </p:txBody>
      </p:sp>
      <p:sp>
        <p:nvSpPr>
          <p:cNvPr id="4" name="Slide Number Placeholder 3"/>
          <p:cNvSpPr>
            <a:spLocks noGrp="1"/>
          </p:cNvSpPr>
          <p:nvPr>
            <p:ph type="sldNum" sz="quarter" idx="5"/>
          </p:nvPr>
        </p:nvSpPr>
        <p:spPr/>
        <p:txBody>
          <a:bodyPr/>
          <a:lstStyle/>
          <a:p>
            <a:fld id="{28225A1F-FF37-466A-A14E-E0C1C42B38F1}" type="slidenum">
              <a:rPr lang="en-US" smtClean="0"/>
              <a:t>23</a:t>
            </a:fld>
            <a:endParaRPr lang="en-US"/>
          </a:p>
        </p:txBody>
      </p:sp>
    </p:spTree>
    <p:extLst>
      <p:ext uri="{BB962C8B-B14F-4D97-AF65-F5344CB8AC3E}">
        <p14:creationId xmlns:p14="http://schemas.microsoft.com/office/powerpoint/2010/main" val="3447936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ask: What status does a single case occupy: representative? </a:t>
            </a:r>
          </a:p>
        </p:txBody>
      </p:sp>
      <p:sp>
        <p:nvSpPr>
          <p:cNvPr id="4" name="Slide Number Placeholder 3"/>
          <p:cNvSpPr>
            <a:spLocks noGrp="1"/>
          </p:cNvSpPr>
          <p:nvPr>
            <p:ph type="sldNum" sz="quarter" idx="10"/>
          </p:nvPr>
        </p:nvSpPr>
        <p:spPr/>
        <p:txBody>
          <a:bodyPr/>
          <a:lstStyle/>
          <a:p>
            <a:fld id="{28225A1F-FF37-466A-A14E-E0C1C42B38F1}" type="slidenum">
              <a:rPr lang="en-US" smtClean="0"/>
              <a:t>24</a:t>
            </a:fld>
            <a:endParaRPr lang="en-US"/>
          </a:p>
        </p:txBody>
      </p:sp>
    </p:spTree>
    <p:extLst>
      <p:ext uri="{BB962C8B-B14F-4D97-AF65-F5344CB8AC3E}">
        <p14:creationId xmlns:p14="http://schemas.microsoft.com/office/powerpoint/2010/main" val="3355374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225A1F-FF37-466A-A14E-E0C1C42B38F1}" type="slidenum">
              <a:rPr lang="en-US" smtClean="0"/>
              <a:t>25</a:t>
            </a:fld>
            <a:endParaRPr lang="en-US"/>
          </a:p>
        </p:txBody>
      </p:sp>
    </p:spTree>
    <p:extLst>
      <p:ext uri="{BB962C8B-B14F-4D97-AF65-F5344CB8AC3E}">
        <p14:creationId xmlns:p14="http://schemas.microsoft.com/office/powerpoint/2010/main" val="1423909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going to be a little messy. Who wants to be doing this research? How can we connect to each other? We want to facilitate connections between people we are the beginning stages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225A1F-FF37-466A-A14E-E0C1C42B38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7654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Burns, P. B., </a:t>
            </a:r>
            <a:r>
              <a:rPr lang="en-US" sz="1200" b="0" i="0" kern="1200" dirty="0" err="1">
                <a:solidFill>
                  <a:schemeClr val="tx1"/>
                </a:solidFill>
                <a:effectLst/>
                <a:latin typeface="+mn-lt"/>
                <a:ea typeface="+mn-ea"/>
                <a:cs typeface="+mn-cs"/>
              </a:rPr>
              <a:t>Rohrich</a:t>
            </a:r>
            <a:r>
              <a:rPr lang="en-US" sz="1200" b="0" i="0" kern="1200" dirty="0">
                <a:solidFill>
                  <a:schemeClr val="tx1"/>
                </a:solidFill>
                <a:effectLst/>
                <a:latin typeface="+mn-lt"/>
                <a:ea typeface="+mn-ea"/>
                <a:cs typeface="+mn-cs"/>
              </a:rPr>
              <a:t>, R. J., &amp; Chung, K. C. (2011). The levels of evidence and their role in evidence-based medicine. </a:t>
            </a:r>
            <a:r>
              <a:rPr lang="en-US" sz="1200" b="0" i="1" kern="1200" dirty="0">
                <a:solidFill>
                  <a:schemeClr val="tx1"/>
                </a:solidFill>
                <a:effectLst/>
                <a:latin typeface="+mn-lt"/>
                <a:ea typeface="+mn-ea"/>
                <a:cs typeface="+mn-cs"/>
              </a:rPr>
              <a:t>Plastic and reconstructive surgery</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128</a:t>
            </a:r>
            <a:r>
              <a:rPr lang="en-US" sz="1200" b="0" i="0" kern="1200" dirty="0">
                <a:solidFill>
                  <a:schemeClr val="tx1"/>
                </a:solidFill>
                <a:effectLst/>
                <a:latin typeface="+mn-lt"/>
                <a:ea typeface="+mn-ea"/>
                <a:cs typeface="+mn-cs"/>
              </a:rPr>
              <a:t>(1), 305–310. https://</a:t>
            </a:r>
            <a:r>
              <a:rPr lang="en-US" sz="1200" b="0" i="0" kern="1200" dirty="0" err="1">
                <a:solidFill>
                  <a:schemeClr val="tx1"/>
                </a:solidFill>
                <a:effectLst/>
                <a:latin typeface="+mn-lt"/>
                <a:ea typeface="+mn-ea"/>
                <a:cs typeface="+mn-cs"/>
              </a:rPr>
              <a:t>doi.org</a:t>
            </a:r>
            <a:r>
              <a:rPr lang="en-US" sz="1200" b="0" i="0" kern="1200" dirty="0">
                <a:solidFill>
                  <a:schemeClr val="tx1"/>
                </a:solidFill>
                <a:effectLst/>
                <a:latin typeface="+mn-lt"/>
                <a:ea typeface="+mn-ea"/>
                <a:cs typeface="+mn-cs"/>
              </a:rPr>
              <a:t>/10.1097/PRS.0b013e318219c171</a:t>
            </a:r>
            <a:endParaRPr lang="en-US" dirty="0"/>
          </a:p>
        </p:txBody>
      </p:sp>
      <p:sp>
        <p:nvSpPr>
          <p:cNvPr id="4" name="Slide Number Placeholder 3"/>
          <p:cNvSpPr>
            <a:spLocks noGrp="1"/>
          </p:cNvSpPr>
          <p:nvPr>
            <p:ph type="sldNum" sz="quarter" idx="5"/>
          </p:nvPr>
        </p:nvSpPr>
        <p:spPr/>
        <p:txBody>
          <a:bodyPr/>
          <a:lstStyle/>
          <a:p>
            <a:fld id="{28225A1F-FF37-466A-A14E-E0C1C42B38F1}" type="slidenum">
              <a:rPr lang="en-US" smtClean="0"/>
              <a:t>4</a:t>
            </a:fld>
            <a:endParaRPr lang="en-US"/>
          </a:p>
        </p:txBody>
      </p:sp>
    </p:spTree>
    <p:extLst>
      <p:ext uri="{BB962C8B-B14F-4D97-AF65-F5344CB8AC3E}">
        <p14:creationId xmlns:p14="http://schemas.microsoft.com/office/powerpoint/2010/main" val="1091924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JHCC series</a:t>
            </a:r>
            <a:r>
              <a:rPr lang="en-US" baseline="0" dirty="0"/>
              <a:t> and unpublished cases Dutch project, University of Muenster Military Chaplains 40+, etc. </a:t>
            </a:r>
            <a:endParaRPr lang="en-US" dirty="0"/>
          </a:p>
        </p:txBody>
      </p:sp>
      <p:sp>
        <p:nvSpPr>
          <p:cNvPr id="4" name="Slide Number Placeholder 3"/>
          <p:cNvSpPr>
            <a:spLocks noGrp="1"/>
          </p:cNvSpPr>
          <p:nvPr>
            <p:ph type="sldNum" sz="quarter" idx="10"/>
          </p:nvPr>
        </p:nvSpPr>
        <p:spPr/>
        <p:txBody>
          <a:bodyPr/>
          <a:lstStyle/>
          <a:p>
            <a:fld id="{28225A1F-FF37-466A-A14E-E0C1C42B38F1}" type="slidenum">
              <a:rPr lang="en-US" smtClean="0"/>
              <a:t>5</a:t>
            </a:fld>
            <a:endParaRPr lang="en-US"/>
          </a:p>
        </p:txBody>
      </p:sp>
    </p:spTree>
    <p:extLst>
      <p:ext uri="{BB962C8B-B14F-4D97-AF65-F5344CB8AC3E}">
        <p14:creationId xmlns:p14="http://schemas.microsoft.com/office/powerpoint/2010/main" val="1892881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and of themselves = research AND a body of evidence (data) generating insights, info, theory and hypotheses for qualitative or quantitative studies. What</a:t>
            </a:r>
            <a:r>
              <a:rPr lang="en-US" baseline="0" dirty="0"/>
              <a:t> George Fitchett and Steve Nolan have termed practice-based evidence  </a:t>
            </a:r>
            <a:r>
              <a:rPr lang="en-US" b="1" dirty="0">
                <a:solidFill>
                  <a:schemeClr val="tx1">
                    <a:lumMod val="75000"/>
                    <a:lumOff val="25000"/>
                  </a:schemeClr>
                </a:solidFill>
              </a:rPr>
              <a:t>Practice-based evidence of what chaplains do rather than high level generalizations: context-dependent knowledge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8225A1F-FF37-466A-A14E-E0C1C42B38F1}" type="slidenum">
              <a:rPr lang="en-US" smtClean="0"/>
              <a:t>7</a:t>
            </a:fld>
            <a:endParaRPr lang="en-US"/>
          </a:p>
        </p:txBody>
      </p:sp>
    </p:spTree>
    <p:extLst>
      <p:ext uri="{BB962C8B-B14F-4D97-AF65-F5344CB8AC3E}">
        <p14:creationId xmlns:p14="http://schemas.microsoft.com/office/powerpoint/2010/main" val="3346089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Combine with previous</a:t>
            </a:r>
          </a:p>
        </p:txBody>
      </p:sp>
      <p:sp>
        <p:nvSpPr>
          <p:cNvPr id="4" name="Slide Number Placeholder 3"/>
          <p:cNvSpPr>
            <a:spLocks noGrp="1"/>
          </p:cNvSpPr>
          <p:nvPr>
            <p:ph type="sldNum" sz="quarter" idx="10"/>
          </p:nvPr>
        </p:nvSpPr>
        <p:spPr/>
        <p:txBody>
          <a:bodyPr/>
          <a:lstStyle/>
          <a:p>
            <a:fld id="{28225A1F-FF37-466A-A14E-E0C1C42B38F1}" type="slidenum">
              <a:rPr lang="en-US" smtClean="0"/>
              <a:t>9</a:t>
            </a:fld>
            <a:endParaRPr lang="en-US"/>
          </a:p>
        </p:txBody>
      </p:sp>
    </p:spTree>
    <p:extLst>
      <p:ext uri="{BB962C8B-B14F-4D97-AF65-F5344CB8AC3E}">
        <p14:creationId xmlns:p14="http://schemas.microsoft.com/office/powerpoint/2010/main" val="2811296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single case narrative</a:t>
            </a:r>
            <a:r>
              <a:rPr lang="en-US" baseline="0" dirty="0"/>
              <a:t> describes and explains a phenomenon sufficiently and adequately according to its uniqueness and completeness – Social Sciences, Yin, Stiles, </a:t>
            </a:r>
            <a:r>
              <a:rPr lang="en-US" baseline="0" dirty="0" err="1"/>
              <a:t>etc</a:t>
            </a:r>
            <a:r>
              <a:rPr lang="en-US" baseline="0" dirty="0"/>
              <a:t>: use multiple case studies to generate, modify and critique assumptive frameworks – theory-building.</a:t>
            </a:r>
            <a:endParaRPr lang="en-US" dirty="0"/>
          </a:p>
        </p:txBody>
      </p:sp>
      <p:sp>
        <p:nvSpPr>
          <p:cNvPr id="4" name="Slide Number Placeholder 3"/>
          <p:cNvSpPr>
            <a:spLocks noGrp="1"/>
          </p:cNvSpPr>
          <p:nvPr>
            <p:ph type="sldNum" sz="quarter" idx="10"/>
          </p:nvPr>
        </p:nvSpPr>
        <p:spPr/>
        <p:txBody>
          <a:bodyPr/>
          <a:lstStyle/>
          <a:p>
            <a:fld id="{28225A1F-FF37-466A-A14E-E0C1C42B38F1}" type="slidenum">
              <a:rPr lang="en-US" smtClean="0"/>
              <a:t>13</a:t>
            </a:fld>
            <a:endParaRPr lang="en-US"/>
          </a:p>
        </p:txBody>
      </p:sp>
    </p:spTree>
    <p:extLst>
      <p:ext uri="{BB962C8B-B14F-4D97-AF65-F5344CB8AC3E}">
        <p14:creationId xmlns:p14="http://schemas.microsoft.com/office/powerpoint/2010/main" val="1824590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Yin, “Too many times, the investigators start case studies without having the foggiest notion of how the evidence is to be analyzed.” Did our original research design include “a design for analyzing the case studies” – not really beyond the request we made of the authors to name their theoretical framework and use it to analyze their role in the specific area of support for </a:t>
            </a:r>
            <a:r>
              <a:rPr lang="en-US" dirty="0" err="1"/>
              <a:t>mdm.</a:t>
            </a:r>
            <a:r>
              <a:rPr lang="en-US" dirty="0"/>
              <a:t> </a:t>
            </a:r>
          </a:p>
          <a:p>
            <a:endParaRPr lang="en-US" dirty="0"/>
          </a:p>
          <a:p>
            <a:r>
              <a:rPr lang="en-US" dirty="0"/>
              <a:t>Not use grounded theory to analyze all case studies because already had theoretical propositions – so far have </a:t>
            </a:r>
            <a:r>
              <a:rPr lang="en-US" dirty="0" err="1"/>
              <a:t>eturned</a:t>
            </a:r>
            <a:r>
              <a:rPr lang="en-US" dirty="0"/>
              <a:t> to our case studies with these 2 propositions/lenses. </a:t>
            </a:r>
          </a:p>
          <a:p>
            <a:endParaRPr lang="en-US" dirty="0"/>
          </a:p>
          <a:p>
            <a:r>
              <a:rPr lang="en-US" dirty="0"/>
              <a:t>See Robert Yin: Analytic Strategy – Relying on theoretical propositions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Focus attention on certain data and ignore other (mention other themes, insights that emerged in our original “close read and re-read” plus authors of each section focused on that theme as did the respondents.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dirty="0">
                <a:solidFill>
                  <a:schemeClr val="tx2"/>
                </a:solidFill>
              </a:rPr>
              <a:t>Pattern matching: </a:t>
            </a:r>
            <a:r>
              <a:rPr lang="en-US" sz="1200" dirty="0"/>
              <a:t>to lift up domains, patterns, notice outliers once extracted relevant sections of text </a:t>
            </a:r>
          </a:p>
          <a:p>
            <a:endParaRPr lang="en-US" sz="1200" dirty="0"/>
          </a:p>
          <a:p>
            <a:r>
              <a:rPr lang="en-US" sz="1200" dirty="0"/>
              <a:t>Combining exploratory and this is in conversation with original paper and other data points.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7590413F-EC52-4BF0-BED8-F61BC3CFD695}" type="slidenum">
              <a:rPr lang="en-US" smtClean="0"/>
              <a:t>16</a:t>
            </a:fld>
            <a:endParaRPr lang="en-US"/>
          </a:p>
        </p:txBody>
      </p:sp>
    </p:spTree>
    <p:extLst>
      <p:ext uri="{BB962C8B-B14F-4D97-AF65-F5344CB8AC3E}">
        <p14:creationId xmlns:p14="http://schemas.microsoft.com/office/powerpoint/2010/main" val="2652702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Pre-conditions: Kirby, 5 years, trusted; called countless times to resolve conflict</a:t>
            </a:r>
          </a:p>
          <a:p>
            <a:r>
              <a:rPr lang="en-US" sz="1200" kern="1200" dirty="0">
                <a:solidFill>
                  <a:schemeClr val="tx1"/>
                </a:solidFill>
                <a:effectLst/>
                <a:latin typeface="+mn-lt"/>
                <a:ea typeface="+mn-ea"/>
                <a:cs typeface="+mn-cs"/>
              </a:rPr>
              <a:t>Wirpsa: long term relationships with oncologist; two physicians reached out to her. </a:t>
            </a:r>
          </a:p>
          <a:p>
            <a:r>
              <a:rPr lang="en-US" dirty="0" err="1"/>
              <a:t>Axelrud</a:t>
            </a:r>
            <a:r>
              <a:rPr lang="en-US" dirty="0"/>
              <a:t> observes team dynamics, avoiding family, meets individual and informally to educate</a:t>
            </a:r>
          </a:p>
          <a:p>
            <a:pPr marL="384048" lvl="2" indent="0">
              <a:buNone/>
            </a:pPr>
            <a:r>
              <a:rPr lang="en-US" dirty="0"/>
              <a:t>Care for the team; addressing distress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Rosencrans</a:t>
            </a:r>
            <a:r>
              <a:rPr lang="en-US" sz="1200" kern="1200" dirty="0">
                <a:solidFill>
                  <a:schemeClr val="tx1"/>
                </a:solidFill>
                <a:effectLst/>
                <a:latin typeface="+mn-lt"/>
                <a:ea typeface="+mn-ea"/>
                <a:cs typeface="+mn-cs"/>
              </a:rPr>
              <a:t>: Ethics and palliative care member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Swofford: attends to individuals on team rather than care conference</a:t>
            </a:r>
          </a:p>
          <a:p>
            <a:r>
              <a:rPr lang="en-US" sz="1200" kern="1200" dirty="0" err="1">
                <a:solidFill>
                  <a:schemeClr val="tx1"/>
                </a:solidFill>
                <a:effectLst/>
                <a:latin typeface="+mn-lt"/>
                <a:ea typeface="+mn-ea"/>
                <a:cs typeface="+mn-cs"/>
              </a:rPr>
              <a:t>Axelrud</a:t>
            </a:r>
            <a:r>
              <a:rPr lang="en-US" sz="1200" kern="1200" dirty="0">
                <a:solidFill>
                  <a:schemeClr val="tx1"/>
                </a:solidFill>
                <a:effectLst/>
                <a:latin typeface="+mn-lt"/>
                <a:ea typeface="+mn-ea"/>
                <a:cs typeface="+mn-cs"/>
              </a:rPr>
              <a:t>: only sees the family by themselves </a:t>
            </a:r>
          </a:p>
          <a:p>
            <a:r>
              <a:rPr lang="en-US" sz="1200" kern="1200" dirty="0" err="1">
                <a:solidFill>
                  <a:schemeClr val="tx1"/>
                </a:solidFill>
                <a:effectLst/>
                <a:latin typeface="+mn-lt"/>
                <a:ea typeface="+mn-ea"/>
                <a:cs typeface="+mn-cs"/>
              </a:rPr>
              <a:t>Rosencrans</a:t>
            </a:r>
            <a:r>
              <a:rPr lang="en-US" sz="1200" kern="1200" dirty="0">
                <a:solidFill>
                  <a:schemeClr val="tx1"/>
                </a:solidFill>
                <a:effectLst/>
                <a:latin typeface="+mn-lt"/>
                <a:ea typeface="+mn-ea"/>
                <a:cs typeface="+mn-cs"/>
              </a:rPr>
              <a:t>, IDT, family conference </a:t>
            </a:r>
          </a:p>
          <a:p>
            <a:r>
              <a:rPr lang="en-US" sz="1200" kern="1200" dirty="0" err="1">
                <a:solidFill>
                  <a:schemeClr val="tx1"/>
                </a:solidFill>
                <a:effectLst/>
                <a:latin typeface="+mn-lt"/>
                <a:ea typeface="+mn-ea"/>
                <a:cs typeface="+mn-cs"/>
              </a:rPr>
              <a:t>Goheen</a:t>
            </a:r>
            <a:r>
              <a:rPr lang="en-US" sz="1200" kern="1200" dirty="0">
                <a:solidFill>
                  <a:schemeClr val="tx1"/>
                </a:solidFill>
                <a:effectLst/>
                <a:latin typeface="+mn-lt"/>
                <a:ea typeface="+mn-ea"/>
                <a:cs typeface="+mn-cs"/>
              </a:rPr>
              <a:t>: care conference, </a:t>
            </a:r>
            <a:r>
              <a:rPr lang="en-US" sz="1200" kern="1200" dirty="0" err="1">
                <a:solidFill>
                  <a:schemeClr val="tx1"/>
                </a:solidFill>
                <a:effectLst/>
                <a:latin typeface="+mn-lt"/>
                <a:ea typeface="+mn-ea"/>
                <a:cs typeface="+mn-cs"/>
              </a:rPr>
              <a:t>idt</a:t>
            </a:r>
            <a:r>
              <a:rPr lang="en-US" sz="1200" kern="1200" dirty="0">
                <a:solidFill>
                  <a:schemeClr val="tx1"/>
                </a:solidFill>
                <a:effectLst/>
                <a:latin typeface="+mn-lt"/>
                <a:ea typeface="+mn-ea"/>
                <a:cs typeface="+mn-cs"/>
              </a:rPr>
              <a:t> – chaplain facilitating with other members of team there</a:t>
            </a:r>
          </a:p>
          <a:p>
            <a:r>
              <a:rPr lang="en-US" sz="1200" kern="1200" dirty="0" err="1">
                <a:solidFill>
                  <a:schemeClr val="tx1"/>
                </a:solidFill>
                <a:effectLst/>
                <a:latin typeface="+mn-lt"/>
                <a:ea typeface="+mn-ea"/>
                <a:cs typeface="+mn-cs"/>
              </a:rPr>
              <a:t>Galchut</a:t>
            </a:r>
            <a:r>
              <a:rPr lang="en-US" sz="1200" kern="1200" dirty="0">
                <a:solidFill>
                  <a:schemeClr val="tx1"/>
                </a:solidFill>
                <a:effectLst/>
                <a:latin typeface="+mn-lt"/>
                <a:ea typeface="+mn-ea"/>
                <a:cs typeface="+mn-cs"/>
              </a:rPr>
              <a:t>: outpatient setting means he sees patient 10 times not once with other providers yet impacts patient decision by empowering pt.</a:t>
            </a:r>
          </a:p>
          <a:p>
            <a:r>
              <a:rPr lang="en-US" sz="1200" kern="1200" dirty="0">
                <a:solidFill>
                  <a:schemeClr val="tx1"/>
                </a:solidFill>
                <a:effectLst/>
                <a:latin typeface="+mn-lt"/>
                <a:ea typeface="+mn-ea"/>
                <a:cs typeface="+mn-cs"/>
              </a:rPr>
              <a:t>Hogg: on his own 10 visits empowers patient</a:t>
            </a:r>
          </a:p>
          <a:p>
            <a:r>
              <a:rPr lang="en-US" dirty="0"/>
              <a:t>Swofford, psychiatric consult, uses doctor partners, </a:t>
            </a:r>
            <a:r>
              <a:rPr lang="en-US" dirty="0" err="1"/>
              <a:t>pt</a:t>
            </a:r>
            <a:r>
              <a:rPr lang="en-US" dirty="0"/>
              <a:t> relations, risk</a:t>
            </a:r>
          </a:p>
          <a:p>
            <a:r>
              <a:rPr lang="en-US" dirty="0"/>
              <a:t>Kirby: physicians and team but not mention nurses or </a:t>
            </a:r>
            <a:r>
              <a:rPr lang="en-US" dirty="0" err="1"/>
              <a:t>sw</a:t>
            </a:r>
            <a:r>
              <a:rPr lang="en-US" dirty="0"/>
              <a:t> or </a:t>
            </a:r>
            <a:r>
              <a:rPr lang="en-US" dirty="0" err="1"/>
              <a:t>pscyh</a:t>
            </a:r>
            <a:endParaRPr lang="en-US" dirty="0"/>
          </a:p>
          <a:p>
            <a:r>
              <a:rPr lang="en-US" dirty="0"/>
              <a:t>Hogg: Palliative care</a:t>
            </a:r>
          </a:p>
          <a:p>
            <a:r>
              <a:rPr lang="en-US" dirty="0"/>
              <a:t>Wirpsa: nurses on unit; physicians/oncologist outpatient</a:t>
            </a:r>
          </a:p>
          <a:p>
            <a:endParaRPr lang="en-US" dirty="0"/>
          </a:p>
          <a:p>
            <a:r>
              <a:rPr lang="en-US" dirty="0"/>
              <a:t>(educative role of </a:t>
            </a:r>
            <a:r>
              <a:rPr lang="en-US" dirty="0" err="1"/>
              <a:t>Rosencrans</a:t>
            </a:r>
            <a:r>
              <a:rPr lang="en-US" dirty="0"/>
              <a:t>, Kirby interrupting dr. lee in conference to explain); </a:t>
            </a:r>
            <a:r>
              <a:rPr lang="en-US" dirty="0" err="1"/>
              <a:t>Goheen</a:t>
            </a:r>
            <a:r>
              <a:rPr lang="en-US" dirty="0"/>
              <a:t> takes lead asking doctor questions and family so they will speak empowering; Wirpsa asking the radical question to doctor at </a:t>
            </a:r>
          </a:p>
          <a:p>
            <a:endParaRPr lang="en-US" dirty="0"/>
          </a:p>
          <a:p>
            <a:r>
              <a:rPr lang="en-US" dirty="0"/>
              <a:t>“I decide to </a:t>
            </a:r>
            <a:r>
              <a:rPr lang="en-US" dirty="0" err="1"/>
              <a:t>intervent</a:t>
            </a:r>
            <a:r>
              <a:rPr lang="en-US" dirty="0"/>
              <a:t> in the conversation to reframe it since I was the only on from the Palliative Care team who had been present during our previous conversations about what is important to you. (Hogg)</a:t>
            </a:r>
          </a:p>
          <a:p>
            <a:endParaRPr lang="en-US" dirty="0"/>
          </a:p>
          <a:p>
            <a:r>
              <a:rPr lang="en-US" dirty="0"/>
              <a:t>LINES UP WITH WHAT LITERATURE TELLS US ABOUT CONDITIONS FOR INTERPROFESSIONAL COLLABORATION: SHARED VISION OF DM STYLE, UNDERSTANDING AND APPRECIATION OF OTHER’S ROLE, TOOLS TO COMMUNICATION, OVERLAPPING SCHEDULES AND CONTINUITY OF RELATIONSHIPS, POWER SYMMETRY</a:t>
            </a:r>
          </a:p>
        </p:txBody>
      </p:sp>
      <p:sp>
        <p:nvSpPr>
          <p:cNvPr id="4" name="Slide Number Placeholder 3"/>
          <p:cNvSpPr>
            <a:spLocks noGrp="1"/>
          </p:cNvSpPr>
          <p:nvPr>
            <p:ph type="sldNum" sz="quarter" idx="5"/>
          </p:nvPr>
        </p:nvSpPr>
        <p:spPr/>
        <p:txBody>
          <a:bodyPr/>
          <a:lstStyle/>
          <a:p>
            <a:fld id="{7590413F-EC52-4BF0-BED8-F61BC3CFD695}" type="slidenum">
              <a:rPr lang="en-US" smtClean="0"/>
              <a:t>17</a:t>
            </a:fld>
            <a:endParaRPr lang="en-US"/>
          </a:p>
        </p:txBody>
      </p:sp>
    </p:spTree>
    <p:extLst>
      <p:ext uri="{BB962C8B-B14F-4D97-AF65-F5344CB8AC3E}">
        <p14:creationId xmlns:p14="http://schemas.microsoft.com/office/powerpoint/2010/main" val="3511163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0945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13786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12923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33919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9996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10/27/2021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97714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10/27/2021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73163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10/27/2021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03579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586B75A-687E-405C-8A0B-8D00578BA2C3}" type="datetimeFigureOut">
              <a:rPr lang="en-US" smtClean="0"/>
              <a:pPr/>
              <a:t>10/27/2021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72687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586B75A-687E-405C-8A0B-8D00578BA2C3}" type="datetimeFigureOut">
              <a:rPr lang="en-US" smtClean="0"/>
              <a:pPr/>
              <a:t>10/27/2021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10136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10/27/2021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89849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586B75A-687E-405C-8A0B-8D00578BA2C3}" type="datetimeFigureOut">
              <a:rPr lang="en-US" smtClean="0"/>
              <a:pPr/>
              <a:t>10/27/2021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6840836"/>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cid:C3C54F95-A8D9-4B14-B370-6F51253153A9"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cid:C3C54F95-A8D9-4B14-B370-6F51253153A9" TargetMode="External"/><Relationship Id="rId5" Type="http://schemas.openxmlformats.org/officeDocument/2006/relationships/image" Target="../media/image1.jpeg"/><Relationship Id="rId4" Type="http://schemas.openxmlformats.org/officeDocument/2006/relationships/image" Target="../media/image21.svg"/></Relationships>
</file>

<file path=ppt/slides/_rels/slide26.xml.rels><?xml version="1.0" encoding="UTF-8" standalone="yes"?>
<Relationships xmlns="http://schemas.openxmlformats.org/package/2006/relationships"><Relationship Id="rId8" Type="http://schemas.openxmlformats.org/officeDocument/2006/relationships/image" Target="cid:C3C54F95-A8D9-4B14-B370-6F51253153A9" TargetMode="External"/><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hyperlink" Target="https://doi.org/10.1080/08854726.2011.559829" TargetMode="External"/><Relationship Id="rId2" Type="http://schemas.openxmlformats.org/officeDocument/2006/relationships/hyperlink" Target="https://doi.org/10.1097/PRS.0b013e318219c171" TargetMode="External"/><Relationship Id="rId1" Type="http://schemas.openxmlformats.org/officeDocument/2006/relationships/slideLayout" Target="../slideLayouts/slideLayout9.xml"/><Relationship Id="rId4" Type="http://schemas.openxmlformats.org/officeDocument/2006/relationships/hyperlink" Target="https://doi.org/10.1080/08854726.2018.150113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cid:C3C54F95-A8D9-4B14-B370-6F51253153A9" TargetMode="External"/><Relationship Id="rId5" Type="http://schemas.openxmlformats.org/officeDocument/2006/relationships/image" Target="../media/image1.jpe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8DC77-D738-430F-8E27-AE527E1326E3}"/>
              </a:ext>
            </a:extLst>
          </p:cNvPr>
          <p:cNvSpPr>
            <a:spLocks noGrp="1"/>
          </p:cNvSpPr>
          <p:nvPr>
            <p:ph type="ctrTitle"/>
          </p:nvPr>
        </p:nvSpPr>
        <p:spPr>
          <a:xfrm>
            <a:off x="1097280" y="741435"/>
            <a:ext cx="10492509" cy="3566160"/>
          </a:xfrm>
        </p:spPr>
        <p:txBody>
          <a:bodyPr>
            <a:noAutofit/>
          </a:bodyPr>
          <a:lstStyle/>
          <a:p>
            <a:pPr algn="ctr"/>
            <a:r>
              <a:rPr lang="en-US" sz="4800" b="1" dirty="0"/>
              <a:t/>
            </a:r>
            <a:br>
              <a:rPr lang="en-US" sz="4800" b="1" dirty="0"/>
            </a:br>
            <a:r>
              <a:rPr lang="en-US" sz="4800" b="1" dirty="0"/>
              <a:t>Case Study Research for Chaplains</a:t>
            </a:r>
          </a:p>
        </p:txBody>
      </p:sp>
      <p:sp>
        <p:nvSpPr>
          <p:cNvPr id="3" name="Subtitle 2">
            <a:extLst>
              <a:ext uri="{FF2B5EF4-FFF2-40B4-BE49-F238E27FC236}">
                <a16:creationId xmlns:a16="http://schemas.microsoft.com/office/drawing/2014/main" id="{1863A1A2-8FC7-49F0-B5A6-56E6DFAAC744}"/>
              </a:ext>
            </a:extLst>
          </p:cNvPr>
          <p:cNvSpPr>
            <a:spLocks noGrp="1"/>
          </p:cNvSpPr>
          <p:nvPr>
            <p:ph type="subTitle" idx="1"/>
          </p:nvPr>
        </p:nvSpPr>
        <p:spPr>
          <a:xfrm>
            <a:off x="1097280" y="4534279"/>
            <a:ext cx="10058400" cy="1143000"/>
          </a:xfrm>
        </p:spPr>
        <p:txBody>
          <a:bodyPr/>
          <a:lstStyle/>
          <a:p>
            <a:pPr algn="ctr"/>
            <a:r>
              <a:rPr lang="en-US" b="1" dirty="0">
                <a:solidFill>
                  <a:schemeClr val="accent2"/>
                </a:solidFill>
                <a:latin typeface="+mn-lt"/>
              </a:rPr>
              <a:t>Transforming Chaplaincy</a:t>
            </a:r>
          </a:p>
          <a:p>
            <a:pPr algn="ctr"/>
            <a:r>
              <a:rPr lang="en-US" b="1" dirty="0">
                <a:solidFill>
                  <a:schemeClr val="accent2"/>
                </a:solidFill>
                <a:latin typeface="+mn-lt"/>
              </a:rPr>
              <a:t>Spiritual Care week Webinar</a:t>
            </a:r>
          </a:p>
        </p:txBody>
      </p:sp>
      <p:pic>
        <p:nvPicPr>
          <p:cNvPr id="4" name="Picture 3" descr="cid:C3C54F95-A8D9-4B14-B370-6F51253153A9">
            <a:extLst>
              <a:ext uri="{FF2B5EF4-FFF2-40B4-BE49-F238E27FC236}">
                <a16:creationId xmlns:a16="http://schemas.microsoft.com/office/drawing/2014/main" id="{50ECCCC2-DC09-407D-ADAE-D2B795E48A40}"/>
              </a:ext>
            </a:extLst>
          </p:cNvPr>
          <p:cNvPicPr/>
          <p:nvPr/>
        </p:nvPicPr>
        <p:blipFill>
          <a:blip r:embed="rId3" r:link="rId4">
            <a:extLst>
              <a:ext uri="{28A0092B-C50C-407E-A947-70E740481C1C}">
                <a14:useLocalDpi xmlns:a14="http://schemas.microsoft.com/office/drawing/2010/main" val="0"/>
              </a:ext>
            </a:extLst>
          </a:blip>
          <a:stretch>
            <a:fillRect/>
          </a:stretch>
        </p:blipFill>
        <p:spPr bwMode="auto">
          <a:xfrm>
            <a:off x="356831" y="5470801"/>
            <a:ext cx="2846042" cy="601431"/>
          </a:xfrm>
          <a:prstGeom prst="rect">
            <a:avLst/>
          </a:prstGeom>
          <a:noFill/>
          <a:ln>
            <a:noFill/>
          </a:ln>
        </p:spPr>
      </p:pic>
      <p:pic>
        <p:nvPicPr>
          <p:cNvPr id="5" name="Picture 4"/>
          <p:cNvPicPr>
            <a:picLocks noChangeAspect="1"/>
          </p:cNvPicPr>
          <p:nvPr/>
        </p:nvPicPr>
        <p:blipFill>
          <a:blip r:embed="rId5"/>
          <a:stretch>
            <a:fillRect/>
          </a:stretch>
        </p:blipFill>
        <p:spPr>
          <a:xfrm>
            <a:off x="3337560" y="525948"/>
            <a:ext cx="5577840" cy="2810179"/>
          </a:xfrm>
          <a:prstGeom prst="rect">
            <a:avLst/>
          </a:prstGeom>
          <a:ln>
            <a:noFill/>
          </a:ln>
          <a:effectLst>
            <a:softEdge rad="112500"/>
          </a:effectLst>
        </p:spPr>
      </p:pic>
    </p:spTree>
    <p:extLst>
      <p:ext uri="{BB962C8B-B14F-4D97-AF65-F5344CB8AC3E}">
        <p14:creationId xmlns:p14="http://schemas.microsoft.com/office/powerpoint/2010/main" val="1918915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5230A27-1553-42F8-99D7-829868E137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772232D-B4D6-429F-B3D1-2D9891B85E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5030" y="963997"/>
            <a:ext cx="3254691" cy="4938361"/>
          </a:xfrm>
        </p:spPr>
        <p:txBody>
          <a:bodyPr anchor="ctr">
            <a:normAutofit/>
          </a:bodyPr>
          <a:lstStyle/>
          <a:p>
            <a:pPr algn="r"/>
            <a:r>
              <a:rPr lang="en-US" sz="4400" dirty="0"/>
              <a:t>Getting Started: Selecting a Case(s)</a:t>
            </a:r>
          </a:p>
        </p:txBody>
      </p:sp>
      <p:cxnSp>
        <p:nvCxnSpPr>
          <p:cNvPr id="21" name="Straight Connector 20">
            <a:extLst>
              <a:ext uri="{FF2B5EF4-FFF2-40B4-BE49-F238E27FC236}">
                <a16:creationId xmlns:a16="http://schemas.microsoft.com/office/drawing/2014/main" id="{02CC3441-26B3-4381-B3DF-8AE3C288BC0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134882" y="963507"/>
            <a:ext cx="6135097" cy="4938851"/>
          </a:xfrm>
        </p:spPr>
        <p:txBody>
          <a:bodyPr anchor="ctr">
            <a:normAutofit lnSpcReduction="10000"/>
          </a:bodyPr>
          <a:lstStyle/>
          <a:p>
            <a:endParaRPr lang="en-US" sz="1800" dirty="0"/>
          </a:p>
          <a:p>
            <a:r>
              <a:rPr lang="en-US" sz="1800" dirty="0"/>
              <a:t>Read other published case studies in chaplaincy</a:t>
            </a:r>
          </a:p>
          <a:p>
            <a:r>
              <a:rPr lang="en-US" sz="1800" dirty="0"/>
              <a:t>Must move away from “Verbatim” thinking: </a:t>
            </a:r>
          </a:p>
          <a:p>
            <a:pPr lvl="1"/>
            <a:r>
              <a:rPr lang="en-US" dirty="0"/>
              <a:t>Case does not have to be extraordinary</a:t>
            </a:r>
          </a:p>
          <a:p>
            <a:pPr lvl="1"/>
            <a:r>
              <a:rPr lang="en-US" dirty="0"/>
              <a:t>Does not have to showcase chaplain in best light</a:t>
            </a:r>
          </a:p>
          <a:p>
            <a:pPr lvl="1"/>
            <a:r>
              <a:rPr lang="en-US" dirty="0"/>
              <a:t>Should be about </a:t>
            </a:r>
            <a:r>
              <a:rPr lang="en-US" b="1" dirty="0"/>
              <a:t>profession of chaplaincy</a:t>
            </a:r>
          </a:p>
          <a:p>
            <a:pPr lvl="2"/>
            <a:r>
              <a:rPr lang="en-US" sz="1800" dirty="0"/>
              <a:t>What chaplains </a:t>
            </a:r>
            <a:r>
              <a:rPr lang="en-US" sz="1800" i="1" dirty="0"/>
              <a:t>do</a:t>
            </a:r>
          </a:p>
          <a:p>
            <a:pPr lvl="2"/>
            <a:r>
              <a:rPr lang="en-US" sz="1800" dirty="0"/>
              <a:t>How patient needs/situations shape our care </a:t>
            </a:r>
          </a:p>
          <a:p>
            <a:pPr lvl="2"/>
            <a:r>
              <a:rPr lang="en-US" sz="1800" dirty="0"/>
              <a:t>Assessments, Interventions, Outcome</a:t>
            </a:r>
          </a:p>
          <a:p>
            <a:r>
              <a:rPr lang="en-US" sz="1800" dirty="0"/>
              <a:t>What was the most “typical” case you have worked recently? What made it so? Can you capture </a:t>
            </a:r>
            <a:r>
              <a:rPr lang="en-US" sz="1800" i="1" dirty="0"/>
              <a:t>what you did and why?</a:t>
            </a:r>
          </a:p>
          <a:p>
            <a:r>
              <a:rPr lang="en-US" sz="1800" dirty="0"/>
              <a:t>Seeking a case: Start from scratch, decide that one of the cases you begin </a:t>
            </a:r>
            <a:r>
              <a:rPr lang="en-US" sz="1800" i="1" dirty="0"/>
              <a:t>today </a:t>
            </a:r>
            <a:r>
              <a:rPr lang="en-US" sz="1800" dirty="0"/>
              <a:t>will be a case study. Take careful notes. Seek permission from the patient/family when the time is right. </a:t>
            </a:r>
            <a:r>
              <a:rPr lang="en-US" sz="1800" i="1" dirty="0"/>
              <a:t>Whatever happens </a:t>
            </a:r>
            <a:r>
              <a:rPr lang="en-US" sz="1800" dirty="0"/>
              <a:t>this is evidence for your case study. </a:t>
            </a:r>
          </a:p>
          <a:p>
            <a:pPr lvl="2"/>
            <a:endParaRPr lang="en-US" sz="1800" dirty="0"/>
          </a:p>
        </p:txBody>
      </p:sp>
    </p:spTree>
    <p:extLst>
      <p:ext uri="{BB962C8B-B14F-4D97-AF65-F5344CB8AC3E}">
        <p14:creationId xmlns:p14="http://schemas.microsoft.com/office/powerpoint/2010/main" val="1385896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Case Study Writing: Nuts &amp; Bolts</a:t>
            </a:r>
          </a:p>
        </p:txBody>
      </p:sp>
      <p:sp>
        <p:nvSpPr>
          <p:cNvPr id="3" name="Content Placeholder 2"/>
          <p:cNvSpPr>
            <a:spLocks noGrp="1"/>
          </p:cNvSpPr>
          <p:nvPr>
            <p:ph idx="1"/>
          </p:nvPr>
        </p:nvSpPr>
        <p:spPr>
          <a:xfrm>
            <a:off x="871138" y="1737360"/>
            <a:ext cx="10058400" cy="4437298"/>
          </a:xfrm>
        </p:spPr>
        <p:txBody>
          <a:bodyPr>
            <a:normAutofit fontScale="92500"/>
          </a:bodyPr>
          <a:lstStyle/>
          <a:p>
            <a:pPr algn="ctr">
              <a:lnSpc>
                <a:spcPct val="120000"/>
              </a:lnSpc>
            </a:pPr>
            <a:r>
              <a:rPr lang="en-US" dirty="0"/>
              <a:t> </a:t>
            </a:r>
            <a:r>
              <a:rPr lang="en-US" sz="2600" b="1" dirty="0"/>
              <a:t>General Template for Case Study - </a:t>
            </a:r>
            <a:r>
              <a:rPr lang="en-US" sz="2600" dirty="0"/>
              <a:t>Fitchett and Nolan, 2015; Fitchett, 2011</a:t>
            </a:r>
          </a:p>
          <a:p>
            <a:pPr lvl="0"/>
            <a:r>
              <a:rPr lang="en-US" b="1" dirty="0"/>
              <a:t>Context for the case </a:t>
            </a:r>
            <a:r>
              <a:rPr lang="en-US" dirty="0"/>
              <a:t>- Information about patient and/or family, illness/reason for choosing case; biographical outline of chaplain providing care (location, bias, institution, experience level).</a:t>
            </a:r>
          </a:p>
          <a:p>
            <a:pPr lvl="0"/>
            <a:r>
              <a:rPr lang="en-US" b="1" dirty="0"/>
              <a:t>Case Study Narrative:</a:t>
            </a:r>
          </a:p>
          <a:p>
            <a:pPr lvl="1"/>
            <a:r>
              <a:rPr lang="en-US" dirty="0"/>
              <a:t>Describe the history of the chaplain-patient/chaplain-family relationship </a:t>
            </a:r>
          </a:p>
          <a:p>
            <a:pPr lvl="1"/>
            <a:r>
              <a:rPr lang="en-US" dirty="0"/>
              <a:t>Focus on significant moments and interventions in chaplaincy care</a:t>
            </a:r>
          </a:p>
          <a:p>
            <a:pPr lvl="1"/>
            <a:r>
              <a:rPr lang="en-US" dirty="0"/>
              <a:t>Include verbatim accounts of important conversations, if available/applicable</a:t>
            </a:r>
          </a:p>
          <a:p>
            <a:pPr lvl="0"/>
            <a:r>
              <a:rPr lang="en-US" b="1" dirty="0"/>
              <a:t>Critical Reflection on Case/Care Provided</a:t>
            </a:r>
          </a:p>
          <a:p>
            <a:pPr lvl="1"/>
            <a:r>
              <a:rPr lang="en-US" dirty="0"/>
              <a:t>Assessment&gt;Interventions&gt;Outcomes</a:t>
            </a:r>
          </a:p>
          <a:p>
            <a:pPr lvl="1"/>
            <a:r>
              <a:rPr lang="en-US" dirty="0"/>
              <a:t>Conceptual Frameworks (</a:t>
            </a:r>
            <a:r>
              <a:rPr lang="en-US" dirty="0" err="1"/>
              <a:t>eg</a:t>
            </a:r>
            <a:r>
              <a:rPr lang="en-US" dirty="0"/>
              <a:t>. Narrative medicine, theory of grief, family systems literature).</a:t>
            </a:r>
          </a:p>
          <a:p>
            <a:pPr lvl="1"/>
            <a:r>
              <a:rPr lang="en-US" dirty="0"/>
              <a:t>If case study on particular area of chaplaincy care, </a:t>
            </a:r>
            <a:r>
              <a:rPr lang="en-US" dirty="0" err="1"/>
              <a:t>interprofessional</a:t>
            </a:r>
            <a:r>
              <a:rPr lang="en-US" dirty="0"/>
              <a:t> team dynamics, or theme/topic (</a:t>
            </a:r>
            <a:r>
              <a:rPr lang="en-US" dirty="0" err="1"/>
              <a:t>e.g</a:t>
            </a:r>
            <a:r>
              <a:rPr lang="en-US" dirty="0"/>
              <a:t> medical decision making, care to the non-religious, cross-cultural care, use of rituals) critically reflect on practice and outcomes using analytical frameworks.</a:t>
            </a:r>
          </a:p>
        </p:txBody>
      </p:sp>
    </p:spTree>
    <p:extLst>
      <p:ext uri="{BB962C8B-B14F-4D97-AF65-F5344CB8AC3E}">
        <p14:creationId xmlns:p14="http://schemas.microsoft.com/office/powerpoint/2010/main" val="2867592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of Case Study Research</a:t>
            </a:r>
          </a:p>
        </p:txBody>
      </p:sp>
      <p:sp>
        <p:nvSpPr>
          <p:cNvPr id="3" name="Content Placeholder 2"/>
          <p:cNvSpPr>
            <a:spLocks noGrp="1"/>
          </p:cNvSpPr>
          <p:nvPr>
            <p:ph idx="1"/>
          </p:nvPr>
        </p:nvSpPr>
        <p:spPr>
          <a:xfrm>
            <a:off x="4721942" y="409782"/>
            <a:ext cx="6492240" cy="6042906"/>
          </a:xfrm>
        </p:spPr>
        <p:txBody>
          <a:bodyPr>
            <a:normAutofit fontScale="32500" lnSpcReduction="20000"/>
          </a:bodyPr>
          <a:lstStyle/>
          <a:p>
            <a:r>
              <a:rPr lang="en-US" sz="4900" b="1" dirty="0"/>
              <a:t>Protecting Patient &amp; Family Privacy</a:t>
            </a:r>
            <a:endParaRPr lang="en-US" sz="4900" dirty="0"/>
          </a:p>
          <a:p>
            <a:r>
              <a:rPr lang="en-US" sz="4300" b="1" i="1" dirty="0">
                <a:solidFill>
                  <a:schemeClr val="accent1"/>
                </a:solidFill>
              </a:rPr>
              <a:t>We are seeking a balance between preserving the richness of the chaplain encounter with a patient and/or family and protecting their privacy. Accepted practice in the publication of case studies is to disguise patient and families to protect them from being identified by someone who reads the cases. </a:t>
            </a:r>
          </a:p>
          <a:p>
            <a:r>
              <a:rPr lang="en-US" sz="4300" dirty="0">
                <a:solidFill>
                  <a:schemeClr val="tx1"/>
                </a:solidFill>
              </a:rPr>
              <a:t>Identifiers such as social security numbers, URLs, medical record numbers are not likely to appear in chaplain case studies. Other “unique identifying characteristics” to omit, limit or alter unless essential to the phenomena being described include: </a:t>
            </a:r>
          </a:p>
          <a:p>
            <a:pPr lvl="1">
              <a:buFont typeface="Arial" panose="020B0604020202020204" pitchFamily="34" charset="0"/>
              <a:buChar char="•"/>
            </a:pPr>
            <a:r>
              <a:rPr lang="en-US" sz="4100" dirty="0">
                <a:solidFill>
                  <a:schemeClr val="tx1"/>
                </a:solidFill>
              </a:rPr>
              <a:t>names</a:t>
            </a:r>
          </a:p>
          <a:p>
            <a:pPr lvl="1">
              <a:buFont typeface="Arial" panose="020B0604020202020204" pitchFamily="34" charset="0"/>
              <a:buChar char="•"/>
            </a:pPr>
            <a:r>
              <a:rPr lang="en-US" sz="4100" dirty="0">
                <a:solidFill>
                  <a:schemeClr val="tx1"/>
                </a:solidFill>
              </a:rPr>
              <a:t>specific age</a:t>
            </a:r>
          </a:p>
          <a:p>
            <a:pPr lvl="1">
              <a:buFont typeface="Arial" panose="020B0604020202020204" pitchFamily="34" charset="0"/>
              <a:buChar char="•"/>
            </a:pPr>
            <a:r>
              <a:rPr lang="en-US" sz="4100" dirty="0">
                <a:solidFill>
                  <a:schemeClr val="tx1"/>
                </a:solidFill>
              </a:rPr>
              <a:t>institution where care provided</a:t>
            </a:r>
          </a:p>
          <a:p>
            <a:pPr lvl="1">
              <a:buFont typeface="Arial" panose="020B0604020202020204" pitchFamily="34" charset="0"/>
              <a:buChar char="•"/>
            </a:pPr>
            <a:r>
              <a:rPr lang="en-US" sz="4100" dirty="0">
                <a:solidFill>
                  <a:schemeClr val="tx1"/>
                </a:solidFill>
              </a:rPr>
              <a:t>name of religious congregation or clergy</a:t>
            </a:r>
          </a:p>
          <a:p>
            <a:pPr lvl="1">
              <a:buFont typeface="Arial" panose="020B0604020202020204" pitchFamily="34" charset="0"/>
              <a:buChar char="•"/>
            </a:pPr>
            <a:r>
              <a:rPr lang="en-US" sz="4100" dirty="0">
                <a:solidFill>
                  <a:schemeClr val="tx1"/>
                </a:solidFill>
              </a:rPr>
              <a:t>details about patient’s health condition and course of treatment.</a:t>
            </a:r>
          </a:p>
          <a:p>
            <a:r>
              <a:rPr lang="en-US" sz="4300" dirty="0">
                <a:solidFill>
                  <a:schemeClr val="tx1"/>
                </a:solidFill>
              </a:rPr>
              <a:t>Other common strategies to protect privacy:</a:t>
            </a:r>
          </a:p>
          <a:p>
            <a:pPr lvl="1">
              <a:buFont typeface="Arial" panose="020B0604020202020204" pitchFamily="34" charset="0"/>
              <a:buChar char="•"/>
            </a:pPr>
            <a:r>
              <a:rPr lang="en-US" sz="4100" dirty="0">
                <a:solidFill>
                  <a:schemeClr val="tx1"/>
                </a:solidFill>
              </a:rPr>
              <a:t>obscure case detail by adding extraneous material</a:t>
            </a:r>
          </a:p>
          <a:p>
            <a:pPr lvl="1">
              <a:buFont typeface="Arial" panose="020B0604020202020204" pitchFamily="34" charset="0"/>
              <a:buChar char="•"/>
            </a:pPr>
            <a:r>
              <a:rPr lang="en-US" sz="4100" dirty="0">
                <a:solidFill>
                  <a:schemeClr val="tx1"/>
                </a:solidFill>
              </a:rPr>
              <a:t>build composites of two or more cases.</a:t>
            </a:r>
          </a:p>
          <a:p>
            <a:r>
              <a:rPr lang="en-US" sz="4300" dirty="0">
                <a:solidFill>
                  <a:schemeClr val="tx1"/>
                </a:solidFill>
              </a:rPr>
              <a:t>You may consider submitting your case studies to supervisors or colleagues for review who area aware of the case for adequacy of disguise and professional integrity. </a:t>
            </a:r>
          </a:p>
          <a:p>
            <a:pPr marL="0" indent="0">
              <a:buNone/>
            </a:pPr>
            <a:endParaRPr lang="en-US" sz="3500" dirty="0">
              <a:solidFill>
                <a:schemeClr val="tx1"/>
              </a:solidFill>
            </a:endParaRPr>
          </a:p>
          <a:p>
            <a:r>
              <a:rPr lang="en-US" sz="4900" b="1" dirty="0">
                <a:solidFill>
                  <a:schemeClr val="tx1"/>
                </a:solidFill>
              </a:rPr>
              <a:t>Patient/Family Permission to Publish Full Case Study</a:t>
            </a:r>
            <a:endParaRPr lang="en-US" sz="4900" dirty="0">
              <a:solidFill>
                <a:schemeClr val="tx1"/>
              </a:solidFill>
            </a:endParaRPr>
          </a:p>
          <a:p>
            <a:r>
              <a:rPr lang="en-US" sz="4300" dirty="0">
                <a:solidFill>
                  <a:schemeClr val="tx1"/>
                </a:solidFill>
              </a:rPr>
              <a:t>While consent of patient and family is not required to publish case studies, emerging consensus for the profession of chaplaincy is for the author to seek patient/family permission to publish their story whenever possible. </a:t>
            </a:r>
          </a:p>
          <a:p>
            <a:r>
              <a:rPr lang="en-US" sz="4300" dirty="0">
                <a:solidFill>
                  <a:schemeClr val="tx1"/>
                </a:solidFill>
              </a:rPr>
              <a:t>Based upon your relationship with patient and/or family, you may also choose to invite them to assist in identifying which features will be disguised and/or provide them with a draft of the case to review before it is submitted for final editing and publication.</a:t>
            </a:r>
          </a:p>
          <a:p>
            <a:endParaRPr lang="en-US" dirty="0"/>
          </a:p>
        </p:txBody>
      </p:sp>
      <p:sp>
        <p:nvSpPr>
          <p:cNvPr id="4" name="Text Placeholder 3"/>
          <p:cNvSpPr>
            <a:spLocks noGrp="1"/>
          </p:cNvSpPr>
          <p:nvPr>
            <p:ph type="body" sz="half" idx="2"/>
          </p:nvPr>
        </p:nvSpPr>
        <p:spPr>
          <a:xfrm>
            <a:off x="457200" y="3073564"/>
            <a:ext cx="3200400" cy="3379124"/>
          </a:xfrm>
        </p:spPr>
        <p:txBody>
          <a:bodyPr/>
          <a:lstStyle/>
          <a:p>
            <a:r>
              <a:rPr lang="en-US" dirty="0"/>
              <a:t>David B. McCurdy &amp; George Fitchett (2011): Ethical Issues in Case Study Publication: “Making our Case(s)” Ethically, </a:t>
            </a:r>
            <a:r>
              <a:rPr lang="en-US" i="1" dirty="0"/>
              <a:t>Journal of Health Care Chaplaincy</a:t>
            </a:r>
            <a:r>
              <a:rPr lang="en-US" dirty="0"/>
              <a:t>, 17:1-2, 55-74.</a:t>
            </a:r>
          </a:p>
          <a:p>
            <a:pPr lvl="0"/>
            <a:r>
              <a:rPr lang="en-US" dirty="0"/>
              <a:t>David B. McCurdy, “Ethical Issues in Case Study Publication,” in Fitchett and Nolan, </a:t>
            </a:r>
            <a:r>
              <a:rPr lang="en-US" i="1" dirty="0"/>
              <a:t>Spiritual Care in Practice: Case Studies in Healthcare Chaplaincy</a:t>
            </a:r>
            <a:r>
              <a:rPr lang="en-US" dirty="0"/>
              <a:t>, pp. 282-298.</a:t>
            </a:r>
          </a:p>
          <a:p>
            <a:endParaRPr lang="en-US" dirty="0"/>
          </a:p>
        </p:txBody>
      </p:sp>
    </p:spTree>
    <p:extLst>
      <p:ext uri="{BB962C8B-B14F-4D97-AF65-F5344CB8AC3E}">
        <p14:creationId xmlns:p14="http://schemas.microsoft.com/office/powerpoint/2010/main" val="3803689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3d man building a puzzle. | Stock image | Colour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494" y="1036102"/>
            <a:ext cx="4846320" cy="32288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97280" y="5074919"/>
            <a:ext cx="10276114" cy="1434035"/>
          </a:xfrm>
        </p:spPr>
        <p:txBody>
          <a:bodyPr/>
          <a:lstStyle/>
          <a:p>
            <a:r>
              <a:rPr lang="en-US" dirty="0"/>
              <a:t>Case Studies as a Body of Evidence (DATA)</a:t>
            </a:r>
          </a:p>
        </p:txBody>
      </p:sp>
      <p:sp>
        <p:nvSpPr>
          <p:cNvPr id="3" name="Rectangle 2"/>
          <p:cNvSpPr/>
          <p:nvPr/>
        </p:nvSpPr>
        <p:spPr>
          <a:xfrm>
            <a:off x="664662" y="1938185"/>
            <a:ext cx="10708732" cy="539544"/>
          </a:xfrm>
          <a:prstGeom prst="rect">
            <a:avLst/>
          </a:prstGeom>
        </p:spPr>
        <p:txBody>
          <a:bodyPr wrap="square">
            <a:spAutoFit/>
          </a:bodyPr>
          <a:lstStyle/>
          <a:p>
            <a:endParaRPr lang="en-US" sz="2000" dirty="0"/>
          </a:p>
        </p:txBody>
      </p:sp>
    </p:spTree>
    <p:extLst>
      <p:ext uri="{BB962C8B-B14F-4D97-AF65-F5344CB8AC3E}">
        <p14:creationId xmlns:p14="http://schemas.microsoft.com/office/powerpoint/2010/main" val="3117123641"/>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Instrumental Case Studies</a:t>
            </a:r>
          </a:p>
        </p:txBody>
      </p:sp>
      <p:pic>
        <p:nvPicPr>
          <p:cNvPr id="6146" name="Picture 2" descr="Case Study Methodology Shelley Marshall. The University of Melbourne  Outline What is case study methodology? What is it good for? Different  types of case. - ppt download"/>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3519" b="26864"/>
          <a:stretch/>
        </p:blipFill>
        <p:spPr bwMode="auto">
          <a:xfrm>
            <a:off x="1097280" y="2340077"/>
            <a:ext cx="9392363" cy="3017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859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Chaplains as Partners in Medical Decision-Making: Case Studies in Healthcare Chaplaincy - Pugliese, Karen (Editor), and Wirpsa, M Jeanne (Editor), and Fitchett, George (Foreword b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688" y="704664"/>
            <a:ext cx="3161999" cy="47548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id="{F93954E9-804D-E541-B06D-E06139334C14}"/>
              </a:ext>
            </a:extLst>
          </p:cNvPr>
          <p:cNvGraphicFramePr>
            <a:graphicFrameLocks noGrp="1"/>
          </p:cNvGraphicFramePr>
          <p:nvPr>
            <p:extLst>
              <p:ext uri="{D42A27DB-BD31-4B8C-83A1-F6EECF244321}">
                <p14:modId xmlns:p14="http://schemas.microsoft.com/office/powerpoint/2010/main" val="4131718736"/>
              </p:ext>
            </p:extLst>
          </p:nvPr>
        </p:nvGraphicFramePr>
        <p:xfrm>
          <a:off x="3867012" y="482731"/>
          <a:ext cx="8138160" cy="5459251"/>
        </p:xfrm>
        <a:graphic>
          <a:graphicData uri="http://schemas.openxmlformats.org/drawingml/2006/table">
            <a:tbl>
              <a:tblPr firstRow="1" bandRow="1">
                <a:tableStyleId>{5C22544A-7EE6-4342-B048-85BDC9FD1C3A}</a:tableStyleId>
              </a:tblPr>
              <a:tblGrid>
                <a:gridCol w="2610197">
                  <a:extLst>
                    <a:ext uri="{9D8B030D-6E8A-4147-A177-3AD203B41FA5}">
                      <a16:colId xmlns:a16="http://schemas.microsoft.com/office/drawing/2014/main" val="1004121315"/>
                    </a:ext>
                  </a:extLst>
                </a:gridCol>
                <a:gridCol w="2815243">
                  <a:extLst>
                    <a:ext uri="{9D8B030D-6E8A-4147-A177-3AD203B41FA5}">
                      <a16:colId xmlns:a16="http://schemas.microsoft.com/office/drawing/2014/main" val="3231278505"/>
                    </a:ext>
                  </a:extLst>
                </a:gridCol>
                <a:gridCol w="2712720">
                  <a:extLst>
                    <a:ext uri="{9D8B030D-6E8A-4147-A177-3AD203B41FA5}">
                      <a16:colId xmlns:a16="http://schemas.microsoft.com/office/drawing/2014/main" val="2596615576"/>
                    </a:ext>
                  </a:extLst>
                </a:gridCol>
              </a:tblGrid>
              <a:tr h="698391">
                <a:tc>
                  <a:txBody>
                    <a:bodyPr/>
                    <a:lstStyle/>
                    <a:p>
                      <a:pPr algn="ctr"/>
                      <a:r>
                        <a:rPr lang="en-US" sz="1800" dirty="0"/>
                        <a:t>Patient as Person</a:t>
                      </a:r>
                    </a:p>
                  </a:txBody>
                  <a:tcPr marL="79794" marR="79794" marT="39895" marB="39895"/>
                </a:tc>
                <a:tc>
                  <a:txBody>
                    <a:bodyPr/>
                    <a:lstStyle/>
                    <a:p>
                      <a:pPr algn="ctr"/>
                      <a:r>
                        <a:rPr lang="en-US" sz="1800" dirty="0"/>
                        <a:t>Emotions and Family </a:t>
                      </a:r>
                    </a:p>
                  </a:txBody>
                  <a:tcPr marL="79794" marR="79794" marT="39895" marB="39895"/>
                </a:tc>
                <a:tc>
                  <a:txBody>
                    <a:bodyPr/>
                    <a:lstStyle/>
                    <a:p>
                      <a:pPr algn="ctr"/>
                      <a:r>
                        <a:rPr lang="en-US" sz="1800" dirty="0"/>
                        <a:t>Religious &amp; Cultural Differences</a:t>
                      </a:r>
                    </a:p>
                  </a:txBody>
                  <a:tcPr marL="79794" marR="79794" marT="39895" marB="39895"/>
                </a:tc>
                <a:extLst>
                  <a:ext uri="{0D108BD9-81ED-4DB2-BD59-A6C34878D82A}">
                    <a16:rowId xmlns:a16="http://schemas.microsoft.com/office/drawing/2014/main" val="4262805658"/>
                  </a:ext>
                </a:extLst>
              </a:tr>
              <a:tr h="11048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t>Keith, 59 year old living with stage IV bladder cancer; outpatient infusion center – 10 visits; Mutually expressive writing; Narrative Medicine.</a:t>
                      </a:r>
                    </a:p>
                    <a:p>
                      <a:endParaRPr lang="en-US" sz="1400" dirty="0"/>
                    </a:p>
                  </a:txBody>
                  <a:tcPr marL="79794" marR="79794" marT="39895" marB="39895"/>
                </a:tc>
                <a:tc>
                  <a:txBody>
                    <a:bodyPr/>
                    <a:lstStyle/>
                    <a:p>
                      <a:r>
                        <a:rPr lang="en-US" sz="1400" i="1" dirty="0"/>
                        <a:t>Rita, family matriarch with advanced dementia. ”She fed all of us, how can we not feed her”. Religious values embedded in multi-general family system. Family Systems Theory.</a:t>
                      </a:r>
                    </a:p>
                  </a:txBody>
                  <a:tcPr marL="79794" marR="79794" marT="39895" marB="39895"/>
                </a:tc>
                <a:tc>
                  <a:txBody>
                    <a:bodyPr/>
                    <a:lstStyle/>
                    <a:p>
                      <a:r>
                        <a:rPr lang="en-US" sz="1400" i="1" dirty="0"/>
                        <a:t>Orthodox Jewish parents advocating for daughter with brain injury. Rabbi chaplain bridged to understanding unique approach to decision making of community. Cultural Theory.</a:t>
                      </a:r>
                    </a:p>
                  </a:txBody>
                  <a:tcPr marL="79794" marR="79794" marT="39895" marB="39895"/>
                </a:tc>
                <a:extLst>
                  <a:ext uri="{0D108BD9-81ED-4DB2-BD59-A6C34878D82A}">
                    <a16:rowId xmlns:a16="http://schemas.microsoft.com/office/drawing/2014/main" val="3413438134"/>
                  </a:ext>
                </a:extLst>
              </a:tr>
              <a:tr h="1614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t>Glen’s “Mission” a 72 year old man, living until his sense of purpose was fulfilled. Patient not being heard re timing of moving to comfort care, religiously informed goal. Dignity Therapy, Narrative Medicine.</a:t>
                      </a:r>
                    </a:p>
                  </a:txBody>
                  <a:tcPr marL="79794" marR="79794" marT="39895" marB="39895"/>
                </a:tc>
                <a:tc>
                  <a:txBody>
                    <a:bodyPr/>
                    <a:lstStyle/>
                    <a:p>
                      <a:r>
                        <a:rPr lang="en-US" sz="1400" i="1" dirty="0"/>
                        <a:t>Mark, a middle aged man in acute respiratory distress preferences not solicited by medical team. Daughter – patient conflict re: removing trach. Guilt, grief and communication by chaplain. Surrogate Decision Making, Miracle  Literature.</a:t>
                      </a:r>
                    </a:p>
                  </a:txBody>
                  <a:tcPr marL="79794" marR="79794" marT="39895" marB="39895"/>
                </a:tc>
                <a:tc>
                  <a:txBody>
                    <a:bodyPr/>
                    <a:lstStyle/>
                    <a:p>
                      <a:r>
                        <a:rPr lang="en-US" sz="1400" i="1" dirty="0"/>
                        <a:t>Alma, African American elderly woman “dying from a broken heart”. Broker between medical explanation of illness vs. family causal explanation impeding movement toward decision. Fadiman, Multi-cultural Theorists.</a:t>
                      </a:r>
                    </a:p>
                  </a:txBody>
                  <a:tcPr marL="79794" marR="79794" marT="39895" marB="39895"/>
                </a:tc>
                <a:extLst>
                  <a:ext uri="{0D108BD9-81ED-4DB2-BD59-A6C34878D82A}">
                    <a16:rowId xmlns:a16="http://schemas.microsoft.com/office/drawing/2014/main" val="2798965962"/>
                  </a:ext>
                </a:extLst>
              </a:tr>
              <a:tr h="17145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t>Bob, a middle aged husband and father facing treatment decisions for 2</a:t>
                      </a:r>
                      <a:r>
                        <a:rPr lang="en-US" sz="1400" i="1" baseline="30000" dirty="0"/>
                        <a:t>nd</a:t>
                      </a:r>
                      <a:r>
                        <a:rPr lang="en-US" sz="1400" i="1" dirty="0"/>
                        <a:t> life-threatening illness. Chaplain had 7 year relationship with patient/family – doctors asked for her help. Shared Decision Making, Narrative Medicine.</a:t>
                      </a:r>
                    </a:p>
                  </a:txBody>
                  <a:tcPr marL="79794" marR="79794" marT="39895" marB="39895"/>
                </a:tc>
                <a:tc>
                  <a:txBody>
                    <a:bodyPr/>
                    <a:lstStyle/>
                    <a:p>
                      <a:r>
                        <a:rPr lang="en-US" sz="1400" i="1" dirty="0"/>
                        <a:t>Aaron, 45 year old man with life-threatening cardiac event whose wife and daughter conflicted about “giving up on him”. Use of ritual to address emotions and family roles. Post-Traumatic Growth and Ritual theory.</a:t>
                      </a:r>
                    </a:p>
                  </a:txBody>
                  <a:tcPr marL="79794" marR="79794" marT="39895" marB="39895"/>
                </a:tc>
                <a:tc>
                  <a:txBody>
                    <a:bodyPr/>
                    <a:lstStyle/>
                    <a:p>
                      <a:r>
                        <a:rPr lang="en-US" sz="1400" i="1" dirty="0" err="1"/>
                        <a:t>Ayesah</a:t>
                      </a:r>
                      <a:r>
                        <a:rPr lang="en-US" sz="1400" i="1" dirty="0"/>
                        <a:t>, a 50 year old Palestinian Muslim woman dying in the ICU. Refusal by family of pain medication and brain death determination negotiated by chaplain. Trauma, Cultural Diversity Theory, Family Therapy.</a:t>
                      </a:r>
                    </a:p>
                  </a:txBody>
                  <a:tcPr marL="79794" marR="79794" marT="39895" marB="39895"/>
                </a:tc>
                <a:extLst>
                  <a:ext uri="{0D108BD9-81ED-4DB2-BD59-A6C34878D82A}">
                    <a16:rowId xmlns:a16="http://schemas.microsoft.com/office/drawing/2014/main" val="3139157293"/>
                  </a:ext>
                </a:extLst>
              </a:tr>
            </a:tbl>
          </a:graphicData>
        </a:graphic>
      </p:graphicFrame>
    </p:spTree>
    <p:extLst>
      <p:ext uri="{BB962C8B-B14F-4D97-AF65-F5344CB8AC3E}">
        <p14:creationId xmlns:p14="http://schemas.microsoft.com/office/powerpoint/2010/main" val="2427625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74D155-A9FB-4943-82F7-F4306425ADBC}"/>
              </a:ext>
            </a:extLst>
          </p:cNvPr>
          <p:cNvSpPr>
            <a:spLocks noGrp="1"/>
          </p:cNvSpPr>
          <p:nvPr>
            <p:ph type="title"/>
          </p:nvPr>
        </p:nvSpPr>
        <p:spPr>
          <a:xfrm>
            <a:off x="548640" y="195313"/>
            <a:ext cx="10607040" cy="1450757"/>
          </a:xfrm>
        </p:spPr>
        <p:txBody>
          <a:bodyPr/>
          <a:lstStyle/>
          <a:p>
            <a:r>
              <a:rPr lang="en-US" dirty="0">
                <a:solidFill>
                  <a:schemeClr val="tx2"/>
                </a:solidFill>
              </a:rPr>
              <a:t>Analysis of Case Studies: Research Method</a:t>
            </a:r>
          </a:p>
        </p:txBody>
      </p:sp>
      <p:sp>
        <p:nvSpPr>
          <p:cNvPr id="4" name="Content Placeholder 3">
            <a:extLst>
              <a:ext uri="{FF2B5EF4-FFF2-40B4-BE49-F238E27FC236}">
                <a16:creationId xmlns:a16="http://schemas.microsoft.com/office/drawing/2014/main" id="{CA719F0B-A858-F341-9148-03EBDD72CD62}"/>
              </a:ext>
            </a:extLst>
          </p:cNvPr>
          <p:cNvSpPr>
            <a:spLocks noGrp="1"/>
          </p:cNvSpPr>
          <p:nvPr>
            <p:ph idx="1"/>
          </p:nvPr>
        </p:nvSpPr>
        <p:spPr>
          <a:xfrm>
            <a:off x="1097280" y="1845733"/>
            <a:ext cx="10058400" cy="4414389"/>
          </a:xfrm>
        </p:spPr>
        <p:txBody>
          <a:bodyPr>
            <a:normAutofit/>
          </a:bodyPr>
          <a:lstStyle/>
          <a:p>
            <a:pPr marL="0" indent="0">
              <a:buNone/>
            </a:pPr>
            <a:r>
              <a:rPr lang="en-US" sz="3200" b="1" dirty="0">
                <a:solidFill>
                  <a:schemeClr val="tx1"/>
                </a:solidFill>
              </a:rPr>
              <a:t>Interpretative Lens</a:t>
            </a:r>
            <a:r>
              <a:rPr lang="en-US" sz="3200" b="1" dirty="0"/>
              <a:t>: </a:t>
            </a:r>
            <a:r>
              <a:rPr lang="en-US" sz="3200" dirty="0"/>
              <a:t>Cases represent when chaplains assess they have been effective in promoting decision making; barriers to inclusion removed. </a:t>
            </a:r>
          </a:p>
          <a:p>
            <a:pPr marL="0" indent="0">
              <a:buNone/>
            </a:pPr>
            <a:r>
              <a:rPr lang="en-US" sz="3200" b="1" dirty="0">
                <a:solidFill>
                  <a:schemeClr val="tx1"/>
                </a:solidFill>
              </a:rPr>
              <a:t>Theoretical Propositions:</a:t>
            </a:r>
          </a:p>
          <a:p>
            <a:endParaRPr lang="en-US" sz="800" dirty="0"/>
          </a:p>
          <a:p>
            <a:pPr lvl="1"/>
            <a:r>
              <a:rPr lang="en-US" sz="2800" dirty="0"/>
              <a:t>Integration into IDT facilitates chaplain role in MDM - How IDT structured, chaplain role on team? (descriptive analysis)</a:t>
            </a:r>
          </a:p>
          <a:p>
            <a:pPr lvl="1"/>
            <a:r>
              <a:rPr lang="en-US" sz="2800" dirty="0"/>
              <a:t>Chaplain involvement promotes value-concordant, patient-centered MDM: True or no? If so, what does that look like? (descriptive &amp; causal analysis; rival explanations)</a:t>
            </a:r>
          </a:p>
          <a:p>
            <a:pPr marL="0" indent="0">
              <a:buNone/>
            </a:pPr>
            <a:endParaRPr lang="en-US" sz="3200" dirty="0"/>
          </a:p>
        </p:txBody>
      </p:sp>
      <p:sp>
        <p:nvSpPr>
          <p:cNvPr id="2" name="Slide Number Placeholder 1">
            <a:extLst>
              <a:ext uri="{FF2B5EF4-FFF2-40B4-BE49-F238E27FC236}">
                <a16:creationId xmlns:a16="http://schemas.microsoft.com/office/drawing/2014/main" id="{A281D596-4FEC-194C-BF7A-F43C7FA18108}"/>
              </a:ext>
            </a:extLst>
          </p:cNvPr>
          <p:cNvSpPr>
            <a:spLocks noGrp="1"/>
          </p:cNvSpPr>
          <p:nvPr>
            <p:ph type="sldNum" sz="quarter" idx="12"/>
          </p:nvPr>
        </p:nvSpPr>
        <p:spPr/>
        <p:txBody>
          <a:bodyPr/>
          <a:lstStyle/>
          <a:p>
            <a:fld id="{21D49B2A-392E-4490-91E9-C201C63FF720}" type="slidenum">
              <a:rPr lang="en-US" smtClean="0"/>
              <a:pPr/>
              <a:t>16</a:t>
            </a:fld>
            <a:endParaRPr lang="en-US"/>
          </a:p>
        </p:txBody>
      </p:sp>
    </p:spTree>
    <p:extLst>
      <p:ext uri="{BB962C8B-B14F-4D97-AF65-F5344CB8AC3E}">
        <p14:creationId xmlns:p14="http://schemas.microsoft.com/office/powerpoint/2010/main" val="2359297023"/>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559A4E-07E1-C94A-A3AF-770CFCCF6F63}"/>
              </a:ext>
            </a:extLst>
          </p:cNvPr>
          <p:cNvPicPr>
            <a:picLocks noChangeAspect="1"/>
          </p:cNvPicPr>
          <p:nvPr/>
        </p:nvPicPr>
        <p:blipFill>
          <a:blip r:embed="rId3">
            <a:extLst>
              <a:ext uri="{BEBA8EAE-BF5A-486C-A8C5-ECC9F3942E4B}">
                <a14:imgProps xmlns:a14="http://schemas.microsoft.com/office/drawing/2010/main">
                  <a14:imgLayer>
                    <a14:imgEffect>
                      <a14:artisticPencilGrayscale/>
                    </a14:imgEffect>
                    <a14:imgEffect>
                      <a14:sharpenSoften amount="25000"/>
                    </a14:imgEffect>
                  </a14:imgLayer>
                </a14:imgProps>
              </a:ext>
            </a:extLst>
          </a:blip>
          <a:stretch>
            <a:fillRect/>
          </a:stretch>
        </p:blipFill>
        <p:spPr>
          <a:xfrm>
            <a:off x="587141" y="286603"/>
            <a:ext cx="4937760" cy="2674620"/>
          </a:xfrm>
          <a:prstGeom prst="rect">
            <a:avLst/>
          </a:prstGeom>
        </p:spPr>
      </p:pic>
      <p:sp>
        <p:nvSpPr>
          <p:cNvPr id="2" name="Title 1">
            <a:extLst>
              <a:ext uri="{FF2B5EF4-FFF2-40B4-BE49-F238E27FC236}">
                <a16:creationId xmlns:a16="http://schemas.microsoft.com/office/drawing/2014/main" id="{40626EB8-1185-7B4E-9624-65B121B028B0}"/>
              </a:ext>
            </a:extLst>
          </p:cNvPr>
          <p:cNvSpPr>
            <a:spLocks noGrp="1"/>
          </p:cNvSpPr>
          <p:nvPr>
            <p:ph type="title"/>
          </p:nvPr>
        </p:nvSpPr>
        <p:spPr>
          <a:xfrm>
            <a:off x="6341281" y="258390"/>
            <a:ext cx="4614204" cy="1450757"/>
          </a:xfrm>
        </p:spPr>
        <p:txBody>
          <a:bodyPr/>
          <a:lstStyle/>
          <a:p>
            <a:pPr algn="ctr"/>
            <a:r>
              <a:rPr lang="en-US" dirty="0">
                <a:solidFill>
                  <a:schemeClr val="tx2"/>
                </a:solidFill>
              </a:rPr>
              <a:t>Chaplain Role </a:t>
            </a:r>
            <a:br>
              <a:rPr lang="en-US" dirty="0">
                <a:solidFill>
                  <a:schemeClr val="tx2"/>
                </a:solidFill>
              </a:rPr>
            </a:br>
            <a:r>
              <a:rPr lang="en-US" dirty="0">
                <a:solidFill>
                  <a:schemeClr val="tx2"/>
                </a:solidFill>
              </a:rPr>
              <a:t>on Medical Team</a:t>
            </a:r>
          </a:p>
        </p:txBody>
      </p:sp>
      <p:sp>
        <p:nvSpPr>
          <p:cNvPr id="3" name="Content Placeholder 2">
            <a:extLst>
              <a:ext uri="{FF2B5EF4-FFF2-40B4-BE49-F238E27FC236}">
                <a16:creationId xmlns:a16="http://schemas.microsoft.com/office/drawing/2014/main" id="{90BC896D-6724-374C-BC49-329C2DD76B7C}"/>
              </a:ext>
            </a:extLst>
          </p:cNvPr>
          <p:cNvSpPr>
            <a:spLocks noGrp="1"/>
          </p:cNvSpPr>
          <p:nvPr>
            <p:ph sz="half" idx="1"/>
          </p:nvPr>
        </p:nvSpPr>
        <p:spPr>
          <a:xfrm>
            <a:off x="6406858" y="1646508"/>
            <a:ext cx="5323930" cy="4392995"/>
          </a:xfrm>
        </p:spPr>
        <p:txBody>
          <a:bodyPr>
            <a:normAutofit fontScale="32500" lnSpcReduction="20000"/>
          </a:bodyPr>
          <a:lstStyle/>
          <a:p>
            <a:pPr marL="201168" lvl="1" indent="0">
              <a:buNone/>
            </a:pPr>
            <a:endParaRPr lang="en-US" sz="4900" dirty="0"/>
          </a:p>
          <a:p>
            <a:pPr marL="0" indent="0">
              <a:buNone/>
            </a:pPr>
            <a:r>
              <a:rPr lang="en-US" sz="9600" dirty="0">
                <a:solidFill>
                  <a:schemeClr val="tx2"/>
                </a:solidFill>
              </a:rPr>
              <a:t>Referral Source, Visit Type, Mode of Communication</a:t>
            </a:r>
          </a:p>
          <a:p>
            <a:pPr marL="0" indent="0">
              <a:buNone/>
            </a:pPr>
            <a:endParaRPr lang="en-US" sz="2500" dirty="0">
              <a:solidFill>
                <a:schemeClr val="tx2"/>
              </a:solidFill>
            </a:endParaRPr>
          </a:p>
          <a:p>
            <a:pPr lvl="1">
              <a:buFont typeface="Arial" panose="020B0604020202020204" pitchFamily="34" charset="0"/>
              <a:buChar char="•"/>
            </a:pPr>
            <a:r>
              <a:rPr lang="en-US" sz="6200" dirty="0"/>
              <a:t>Empowers patient voice, decision making without interacting with team but this is the exception (outlier case)</a:t>
            </a:r>
          </a:p>
          <a:p>
            <a:pPr lvl="1">
              <a:buFont typeface="Arial" panose="020B0604020202020204" pitchFamily="34" charset="0"/>
              <a:buChar char="•"/>
            </a:pPr>
            <a:r>
              <a:rPr lang="en-US" sz="6200" dirty="0"/>
              <a:t>Care conferences/family meetings</a:t>
            </a:r>
          </a:p>
          <a:p>
            <a:pPr lvl="1">
              <a:buFont typeface="Arial" panose="020B0604020202020204" pitchFamily="34" charset="0"/>
              <a:buChar char="•"/>
            </a:pPr>
            <a:r>
              <a:rPr lang="en-US" sz="6200" dirty="0"/>
              <a:t>Present when doctors visit </a:t>
            </a:r>
          </a:p>
          <a:p>
            <a:pPr lvl="1">
              <a:buFont typeface="Arial" panose="020B0604020202020204" pitchFamily="34" charset="0"/>
              <a:buChar char="•"/>
            </a:pPr>
            <a:r>
              <a:rPr lang="en-US" sz="6200" dirty="0"/>
              <a:t>Clinicians ask directly for help, insights on how to communicate with family</a:t>
            </a:r>
          </a:p>
          <a:p>
            <a:pPr lvl="1">
              <a:buFont typeface="Arial" panose="020B0604020202020204" pitchFamily="34" charset="0"/>
              <a:buChar char="•"/>
            </a:pPr>
            <a:r>
              <a:rPr lang="en-US" sz="6200" dirty="0"/>
              <a:t>One-on-one meetings with team members before or after visits</a:t>
            </a:r>
          </a:p>
          <a:p>
            <a:pPr lvl="1">
              <a:buFont typeface="Arial" panose="020B0604020202020204" pitchFamily="34" charset="0"/>
              <a:buChar char="•"/>
            </a:pPr>
            <a:r>
              <a:rPr lang="en-US" sz="6200" dirty="0"/>
              <a:t>Read the medical record </a:t>
            </a:r>
          </a:p>
          <a:p>
            <a:pPr>
              <a:buFont typeface="Arial" panose="020B0604020202020204" pitchFamily="34" charset="0"/>
              <a:buChar char="•"/>
            </a:pPr>
            <a:endParaRPr lang="en-US" sz="6200" dirty="0"/>
          </a:p>
          <a:p>
            <a:pPr>
              <a:buFont typeface="Arial" panose="020B0604020202020204" pitchFamily="34" charset="0"/>
              <a:buChar char="•"/>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64F36F26-4031-C54D-9822-9E65CF7C3454}"/>
              </a:ext>
            </a:extLst>
          </p:cNvPr>
          <p:cNvSpPr>
            <a:spLocks noGrp="1"/>
          </p:cNvSpPr>
          <p:nvPr>
            <p:ph type="sldNum" sz="quarter" idx="12"/>
          </p:nvPr>
        </p:nvSpPr>
        <p:spPr/>
        <p:txBody>
          <a:bodyPr/>
          <a:lstStyle/>
          <a:p>
            <a:fld id="{21D49B2A-392E-4490-91E9-C201C63FF720}" type="slidenum">
              <a:rPr lang="en-US" smtClean="0"/>
              <a:pPr/>
              <a:t>17</a:t>
            </a:fld>
            <a:endParaRPr lang="en-US"/>
          </a:p>
        </p:txBody>
      </p:sp>
      <p:sp>
        <p:nvSpPr>
          <p:cNvPr id="14" name="TextBox 13">
            <a:extLst>
              <a:ext uri="{FF2B5EF4-FFF2-40B4-BE49-F238E27FC236}">
                <a16:creationId xmlns:a16="http://schemas.microsoft.com/office/drawing/2014/main" id="{E3291055-2F67-B44C-8FDD-865F08A5A199}"/>
              </a:ext>
            </a:extLst>
          </p:cNvPr>
          <p:cNvSpPr txBox="1"/>
          <p:nvPr/>
        </p:nvSpPr>
        <p:spPr>
          <a:xfrm>
            <a:off x="587141" y="4030579"/>
            <a:ext cx="4165333" cy="215444"/>
          </a:xfrm>
          <a:prstGeom prst="rect">
            <a:avLst/>
          </a:prstGeom>
          <a:noFill/>
        </p:spPr>
        <p:txBody>
          <a:bodyPr wrap="square" rtlCol="0">
            <a:spAutoFit/>
          </a:bodyPr>
          <a:lstStyle/>
          <a:p>
            <a:endParaRPr lang="en-US" sz="800" dirty="0"/>
          </a:p>
        </p:txBody>
      </p:sp>
      <p:sp>
        <p:nvSpPr>
          <p:cNvPr id="15" name="Content Placeholder 2">
            <a:extLst>
              <a:ext uri="{FF2B5EF4-FFF2-40B4-BE49-F238E27FC236}">
                <a16:creationId xmlns:a16="http://schemas.microsoft.com/office/drawing/2014/main" id="{3734EB74-B729-0348-9CDE-3A442DFDA960}"/>
              </a:ext>
            </a:extLst>
          </p:cNvPr>
          <p:cNvSpPr txBox="1">
            <a:spLocks/>
          </p:cNvSpPr>
          <p:nvPr/>
        </p:nvSpPr>
        <p:spPr>
          <a:xfrm>
            <a:off x="471957" y="3171511"/>
            <a:ext cx="5937863" cy="3530731"/>
          </a:xfrm>
          <a:prstGeom prst="rect">
            <a:avLst/>
          </a:prstGeom>
        </p:spPr>
        <p:txBody>
          <a:bodyPr vert="horz" lIns="0" tIns="45720" rIns="0" bIns="45720" rtlCol="0">
            <a:normAutofit fontScale="32500" lnSpcReduction="20000"/>
          </a:bodyPr>
          <a:lst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9600" dirty="0">
                <a:solidFill>
                  <a:schemeClr val="tx2"/>
                </a:solidFill>
              </a:rPr>
              <a:t>Pre-conditions that enable chaplain to be integrated and effective</a:t>
            </a:r>
          </a:p>
          <a:p>
            <a:pPr marL="0" indent="0">
              <a:buFont typeface="Calibri" panose="020F0502020204030204" pitchFamily="34" charset="0"/>
              <a:buNone/>
            </a:pPr>
            <a:endParaRPr lang="en-US" sz="2500" dirty="0"/>
          </a:p>
          <a:p>
            <a:pPr lvl="1">
              <a:buFont typeface="Arial" panose="020B0604020202020204" pitchFamily="34" charset="0"/>
              <a:buChar char="•"/>
            </a:pPr>
            <a:r>
              <a:rPr lang="en-US" sz="6200" dirty="0"/>
              <a:t>Length of service &amp; trust established</a:t>
            </a:r>
          </a:p>
          <a:p>
            <a:pPr lvl="1">
              <a:buFont typeface="Arial" panose="020B0604020202020204" pitchFamily="34" charset="0"/>
              <a:buChar char="•"/>
            </a:pPr>
            <a:r>
              <a:rPr lang="en-US" sz="6200" dirty="0"/>
              <a:t>Knowledge  &amp; appreciation of other roles </a:t>
            </a:r>
          </a:p>
          <a:p>
            <a:pPr lvl="1">
              <a:buFont typeface="Arial" panose="020B0604020202020204" pitchFamily="34" charset="0"/>
              <a:buChar char="•"/>
            </a:pPr>
            <a:r>
              <a:rPr lang="en-US" sz="6200" dirty="0"/>
              <a:t>Insight into what medical team experiencing/reasons behind recommendations</a:t>
            </a:r>
          </a:p>
          <a:p>
            <a:pPr lvl="1">
              <a:buFont typeface="Arial" panose="020B0604020202020204" pitchFamily="34" charset="0"/>
              <a:buChar char="•"/>
            </a:pPr>
            <a:r>
              <a:rPr lang="en-US" sz="6200" dirty="0"/>
              <a:t>Attention to staff moral distress </a:t>
            </a:r>
          </a:p>
          <a:p>
            <a:pPr lvl="1">
              <a:buFont typeface="Arial" panose="020B0604020202020204" pitchFamily="34" charset="0"/>
              <a:buChar char="•"/>
            </a:pPr>
            <a:r>
              <a:rPr lang="en-US" sz="6200" dirty="0"/>
              <a:t>Legitimacy from spending extended time getting to know patient and family</a:t>
            </a:r>
          </a:p>
          <a:p>
            <a:r>
              <a:rPr lang="en-US" dirty="0"/>
              <a:t> </a:t>
            </a:r>
          </a:p>
          <a:p>
            <a:endParaRPr lang="en-US" dirty="0"/>
          </a:p>
        </p:txBody>
      </p:sp>
    </p:spTree>
    <p:extLst>
      <p:ext uri="{BB962C8B-B14F-4D97-AF65-F5344CB8AC3E}">
        <p14:creationId xmlns:p14="http://schemas.microsoft.com/office/powerpoint/2010/main" val="24929344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3C2B56-909E-E048-B50C-2A7C66CE8AF3}"/>
              </a:ext>
            </a:extLst>
          </p:cNvPr>
          <p:cNvPicPr>
            <a:picLocks noChangeAspect="1"/>
          </p:cNvPicPr>
          <p:nvPr/>
        </p:nvPicPr>
        <p:blipFill>
          <a:blip r:embed="rId3">
            <a:alphaModFix/>
            <a:duotone>
              <a:prstClr val="black"/>
              <a:schemeClr val="accent3">
                <a:tint val="45000"/>
                <a:satMod val="400000"/>
              </a:schemeClr>
            </a:duotone>
            <a:extLst>
              <a:ext uri="{BEBA8EAE-BF5A-486C-A8C5-ECC9F3942E4B}">
                <a14:imgProps xmlns:a14="http://schemas.microsoft.com/office/drawing/2010/main">
                  <a14:imgLayer>
                    <a14:imgEffect>
                      <a14:artisticPencilGrayscale/>
                    </a14:imgEffect>
                    <a14:imgEffect>
                      <a14:brightnessContrast bright="20000" contrast="-20000"/>
                    </a14:imgEffect>
                  </a14:imgLayer>
                </a14:imgProps>
              </a:ext>
            </a:extLst>
          </a:blip>
          <a:stretch>
            <a:fillRect/>
          </a:stretch>
        </p:blipFill>
        <p:spPr>
          <a:xfrm>
            <a:off x="6823571" y="493638"/>
            <a:ext cx="5029200" cy="5300233"/>
          </a:xfrm>
          <a:prstGeom prst="rect">
            <a:avLst/>
          </a:prstGeom>
        </p:spPr>
      </p:pic>
      <p:sp>
        <p:nvSpPr>
          <p:cNvPr id="6" name="Title 5">
            <a:extLst>
              <a:ext uri="{FF2B5EF4-FFF2-40B4-BE49-F238E27FC236}">
                <a16:creationId xmlns:a16="http://schemas.microsoft.com/office/drawing/2014/main" id="{F6B1DF8B-E0C7-894D-B306-0BCC7E4C4AA5}"/>
              </a:ext>
            </a:extLst>
          </p:cNvPr>
          <p:cNvSpPr>
            <a:spLocks noGrp="1"/>
          </p:cNvSpPr>
          <p:nvPr>
            <p:ph type="title"/>
          </p:nvPr>
        </p:nvSpPr>
        <p:spPr>
          <a:xfrm>
            <a:off x="1097277" y="332663"/>
            <a:ext cx="10058400" cy="1450757"/>
          </a:xfrm>
        </p:spPr>
        <p:txBody>
          <a:bodyPr/>
          <a:lstStyle/>
          <a:p>
            <a:r>
              <a:rPr lang="en-US" dirty="0">
                <a:solidFill>
                  <a:schemeClr val="tx2"/>
                </a:solidFill>
              </a:rPr>
              <a:t>Chaplain Role on Medical Team</a:t>
            </a:r>
            <a:endParaRPr lang="en-US" dirty="0"/>
          </a:p>
        </p:txBody>
      </p:sp>
      <p:sp>
        <p:nvSpPr>
          <p:cNvPr id="5" name="Slide Number Placeholder 4">
            <a:extLst>
              <a:ext uri="{FF2B5EF4-FFF2-40B4-BE49-F238E27FC236}">
                <a16:creationId xmlns:a16="http://schemas.microsoft.com/office/drawing/2014/main" id="{27EF2811-4239-C845-B1B0-7E4AEF0E6126}"/>
              </a:ext>
            </a:extLst>
          </p:cNvPr>
          <p:cNvSpPr>
            <a:spLocks noGrp="1"/>
          </p:cNvSpPr>
          <p:nvPr>
            <p:ph type="sldNum" sz="quarter" idx="12"/>
          </p:nvPr>
        </p:nvSpPr>
        <p:spPr/>
        <p:txBody>
          <a:bodyPr/>
          <a:lstStyle/>
          <a:p>
            <a:fld id="{21D49B2A-392E-4490-91E9-C201C63FF720}" type="slidenum">
              <a:rPr lang="en-US" smtClean="0"/>
              <a:pPr/>
              <a:t>18</a:t>
            </a:fld>
            <a:endParaRPr lang="en-US"/>
          </a:p>
        </p:txBody>
      </p:sp>
      <p:sp>
        <p:nvSpPr>
          <p:cNvPr id="9" name="Content Placeholder 4">
            <a:extLst>
              <a:ext uri="{FF2B5EF4-FFF2-40B4-BE49-F238E27FC236}">
                <a16:creationId xmlns:a16="http://schemas.microsoft.com/office/drawing/2014/main" id="{DE4E082E-875D-4F41-BCAF-9F12769CA9E3}"/>
              </a:ext>
            </a:extLst>
          </p:cNvPr>
          <p:cNvSpPr>
            <a:spLocks noGrp="1"/>
          </p:cNvSpPr>
          <p:nvPr>
            <p:ph sz="half" idx="1"/>
          </p:nvPr>
        </p:nvSpPr>
        <p:spPr>
          <a:xfrm>
            <a:off x="835693" y="1783420"/>
            <a:ext cx="9720777" cy="4614052"/>
          </a:xfrm>
        </p:spPr>
        <p:txBody>
          <a:bodyPr>
            <a:normAutofit fontScale="40000" lnSpcReduction="20000"/>
          </a:bodyPr>
          <a:lstStyle/>
          <a:p>
            <a:pPr marL="0" indent="0">
              <a:buNone/>
            </a:pPr>
            <a:r>
              <a:rPr lang="en-US" sz="7400" dirty="0">
                <a:solidFill>
                  <a:schemeClr val="tx2"/>
                </a:solidFill>
              </a:rPr>
              <a:t>Authority, Leadership, Initiative</a:t>
            </a:r>
          </a:p>
          <a:p>
            <a:pPr lvl="1">
              <a:buFont typeface="Arial" panose="020B0604020202020204" pitchFamily="34" charset="0"/>
              <a:buChar char="•"/>
            </a:pPr>
            <a:r>
              <a:rPr lang="en-US" sz="5500" dirty="0"/>
              <a:t>Speak up, ask questions at strategic points with team</a:t>
            </a:r>
          </a:p>
          <a:p>
            <a:pPr lvl="1">
              <a:buFont typeface="Arial" panose="020B0604020202020204" pitchFamily="34" charset="0"/>
              <a:buChar char="•"/>
            </a:pPr>
            <a:r>
              <a:rPr lang="en-US" sz="5500" dirty="0"/>
              <a:t>Educator about traditions or reasons why resistant, </a:t>
            </a:r>
          </a:p>
          <a:p>
            <a:pPr lvl="1">
              <a:buFont typeface="Arial" panose="020B0604020202020204" pitchFamily="34" charset="0"/>
              <a:buChar char="•"/>
            </a:pPr>
            <a:r>
              <a:rPr lang="en-US" sz="5500" dirty="0"/>
              <a:t>Lead family meeting</a:t>
            </a:r>
          </a:p>
          <a:p>
            <a:pPr lvl="1">
              <a:buFont typeface="Arial" panose="020B0604020202020204" pitchFamily="34" charset="0"/>
              <a:buChar char="•"/>
            </a:pPr>
            <a:r>
              <a:rPr lang="en-US" sz="5500" dirty="0"/>
              <a:t>Claim pastoral authority </a:t>
            </a:r>
          </a:p>
          <a:p>
            <a:pPr lvl="1">
              <a:buFont typeface="Arial" panose="020B0604020202020204" pitchFamily="34" charset="0"/>
              <a:buChar char="•"/>
            </a:pPr>
            <a:r>
              <a:rPr lang="en-US" sz="5500" dirty="0"/>
              <a:t>Advocate through use of resources </a:t>
            </a:r>
          </a:p>
          <a:p>
            <a:pPr lvl="1">
              <a:buFont typeface="Arial" panose="020B0604020202020204" pitchFamily="34" charset="0"/>
              <a:buChar char="•"/>
            </a:pPr>
            <a:r>
              <a:rPr lang="en-US" sz="5500" dirty="0"/>
              <a:t>Awareness and naming of role</a:t>
            </a:r>
          </a:p>
          <a:p>
            <a:pPr marL="201168" lvl="1" indent="0">
              <a:buNone/>
            </a:pPr>
            <a:endParaRPr lang="en-US" sz="4900" dirty="0">
              <a:solidFill>
                <a:schemeClr val="tx2"/>
              </a:solidFill>
            </a:endParaRPr>
          </a:p>
          <a:p>
            <a:pPr marL="201168" lvl="1" indent="0">
              <a:buNone/>
            </a:pPr>
            <a:r>
              <a:rPr lang="en-US" sz="7400" dirty="0">
                <a:solidFill>
                  <a:schemeClr val="tx2"/>
                </a:solidFill>
              </a:rPr>
              <a:t>What’s absent (re: barriers)</a:t>
            </a:r>
          </a:p>
          <a:p>
            <a:pPr lvl="1"/>
            <a:r>
              <a:rPr lang="en-US" sz="5500" dirty="0">
                <a:solidFill>
                  <a:schemeClr val="tx1"/>
                </a:solidFill>
              </a:rPr>
              <a:t>No mention of being paged away or interrupted</a:t>
            </a:r>
          </a:p>
          <a:p>
            <a:pPr lvl="1"/>
            <a:r>
              <a:rPr lang="en-US" sz="5500" dirty="0">
                <a:solidFill>
                  <a:schemeClr val="tx1"/>
                </a:solidFill>
              </a:rPr>
              <a:t>One case: ”goes around” team when no movement to </a:t>
            </a:r>
            <a:r>
              <a:rPr lang="en-US" sz="5500" dirty="0" err="1">
                <a:solidFill>
                  <a:schemeClr val="tx1"/>
                </a:solidFill>
              </a:rPr>
              <a:t>pt</a:t>
            </a:r>
            <a:r>
              <a:rPr lang="en-US" sz="5500" dirty="0">
                <a:solidFill>
                  <a:schemeClr val="tx1"/>
                </a:solidFill>
              </a:rPr>
              <a:t>-family </a:t>
            </a:r>
          </a:p>
          <a:p>
            <a:pPr lvl="1"/>
            <a:r>
              <a:rPr lang="en-US" sz="5500" dirty="0">
                <a:solidFill>
                  <a:schemeClr val="tx1"/>
                </a:solidFill>
              </a:rPr>
              <a:t>Able to be in outpatient and inpatient settings if needed</a:t>
            </a:r>
          </a:p>
          <a:p>
            <a:pPr lvl="1"/>
            <a:r>
              <a:rPr lang="en-US" sz="5500" dirty="0">
                <a:solidFill>
                  <a:schemeClr val="tx1"/>
                </a:solidFill>
              </a:rPr>
              <a:t>Little concern for  trespassing </a:t>
            </a:r>
          </a:p>
          <a:p>
            <a:pPr lvl="1"/>
            <a:r>
              <a:rPr lang="en-US" sz="5500" dirty="0">
                <a:solidFill>
                  <a:schemeClr val="tx1"/>
                </a:solidFill>
              </a:rPr>
              <a:t>No mention of chaplain documentation in the EMR as a way to communicate!</a:t>
            </a:r>
          </a:p>
          <a:p>
            <a:pPr lvl="1"/>
            <a:endParaRPr lang="en-US" sz="6400" dirty="0">
              <a:solidFill>
                <a:schemeClr val="tx1"/>
              </a:solidFill>
            </a:endParaRPr>
          </a:p>
          <a:p>
            <a:endParaRPr lang="en-US" dirty="0"/>
          </a:p>
        </p:txBody>
      </p:sp>
    </p:spTree>
    <p:extLst>
      <p:ext uri="{BB962C8B-B14F-4D97-AF65-F5344CB8AC3E}">
        <p14:creationId xmlns:p14="http://schemas.microsoft.com/office/powerpoint/2010/main" val="313068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82C5B4-0F12-8A4B-834E-643943D5E4E8}"/>
              </a:ext>
            </a:extLst>
          </p:cNvPr>
          <p:cNvPicPr>
            <a:picLocks noChangeAspect="1"/>
          </p:cNvPicPr>
          <p:nvPr/>
        </p:nvPicPr>
        <p:blipFill>
          <a:blip r:embed="rId3"/>
          <a:stretch>
            <a:fillRect/>
          </a:stretch>
        </p:blipFill>
        <p:spPr>
          <a:xfrm>
            <a:off x="6544991" y="3078590"/>
            <a:ext cx="5303520" cy="2744254"/>
          </a:xfrm>
          <a:prstGeom prst="rect">
            <a:avLst/>
          </a:prstGeom>
        </p:spPr>
      </p:pic>
      <p:sp>
        <p:nvSpPr>
          <p:cNvPr id="2" name="Title 1">
            <a:extLst>
              <a:ext uri="{FF2B5EF4-FFF2-40B4-BE49-F238E27FC236}">
                <a16:creationId xmlns:a16="http://schemas.microsoft.com/office/drawing/2014/main" id="{EF560B05-8409-DC46-BFE4-9DDFC516F008}"/>
              </a:ext>
            </a:extLst>
          </p:cNvPr>
          <p:cNvSpPr>
            <a:spLocks noGrp="1"/>
          </p:cNvSpPr>
          <p:nvPr>
            <p:ph type="title"/>
          </p:nvPr>
        </p:nvSpPr>
        <p:spPr/>
        <p:txBody>
          <a:bodyPr/>
          <a:lstStyle/>
          <a:p>
            <a:r>
              <a:rPr lang="en-US" dirty="0">
                <a:solidFill>
                  <a:schemeClr val="tx2"/>
                </a:solidFill>
              </a:rPr>
              <a:t>Value-Concordant Care</a:t>
            </a:r>
          </a:p>
        </p:txBody>
      </p:sp>
      <p:sp>
        <p:nvSpPr>
          <p:cNvPr id="3" name="Content Placeholder 2">
            <a:extLst>
              <a:ext uri="{FF2B5EF4-FFF2-40B4-BE49-F238E27FC236}">
                <a16:creationId xmlns:a16="http://schemas.microsoft.com/office/drawing/2014/main" id="{77680328-2959-334C-84EF-A4F0DA9D1566}"/>
              </a:ext>
            </a:extLst>
          </p:cNvPr>
          <p:cNvSpPr>
            <a:spLocks noGrp="1"/>
          </p:cNvSpPr>
          <p:nvPr>
            <p:ph idx="1"/>
          </p:nvPr>
        </p:nvSpPr>
        <p:spPr>
          <a:xfrm>
            <a:off x="1227404" y="1737360"/>
            <a:ext cx="5451188" cy="4508696"/>
          </a:xfrm>
        </p:spPr>
        <p:txBody>
          <a:bodyPr>
            <a:normAutofit fontScale="92500" lnSpcReduction="10000"/>
          </a:bodyPr>
          <a:lstStyle/>
          <a:p>
            <a:pPr>
              <a:buFont typeface="Arial" panose="020B0604020202020204" pitchFamily="34" charset="0"/>
              <a:buChar char="•"/>
            </a:pPr>
            <a:r>
              <a:rPr lang="en-US" sz="2400" dirty="0"/>
              <a:t>Specific goals, who person is, what really matters </a:t>
            </a:r>
          </a:p>
          <a:p>
            <a:pPr>
              <a:buFont typeface="Arial" panose="020B0604020202020204" pitchFamily="34" charset="0"/>
              <a:buChar char="•"/>
            </a:pPr>
            <a:r>
              <a:rPr lang="en-US" sz="2400" dirty="0"/>
              <a:t>Identifying approach to </a:t>
            </a:r>
            <a:r>
              <a:rPr lang="en-US" sz="2400" dirty="0" err="1"/>
              <a:t>mdm</a:t>
            </a:r>
            <a:r>
              <a:rPr lang="en-US" sz="2400" dirty="0"/>
              <a:t> more general , timing </a:t>
            </a:r>
          </a:p>
          <a:p>
            <a:pPr>
              <a:buFont typeface="Arial" panose="020B0604020202020204" pitchFamily="34" charset="0"/>
              <a:buChar char="•"/>
            </a:pPr>
            <a:r>
              <a:rPr lang="en-US" sz="2400" dirty="0"/>
              <a:t>Movement  to decision making restored</a:t>
            </a:r>
            <a:endParaRPr lang="en-US" dirty="0"/>
          </a:p>
          <a:p>
            <a:pPr>
              <a:buFont typeface="Arial" panose="020B0604020202020204" pitchFamily="34" charset="0"/>
              <a:buChar char="•"/>
            </a:pPr>
            <a:r>
              <a:rPr lang="en-US" sz="2400" dirty="0"/>
              <a:t>Value concordance not static: Hold in tension competing values – “until they can find a version they can live with”</a:t>
            </a:r>
          </a:p>
          <a:p>
            <a:pPr>
              <a:buFont typeface="Arial" panose="020B0604020202020204" pitchFamily="34" charset="0"/>
              <a:buChar char="•"/>
            </a:pPr>
            <a:r>
              <a:rPr lang="en-US" sz="2400" dirty="0"/>
              <a:t>Person of chaplain/therapeutic presence underlies ability to see patient as person, attend to emotions/family and appreciate cultures thereby promoting value-concordant care. </a:t>
            </a:r>
          </a:p>
        </p:txBody>
      </p:sp>
      <p:sp>
        <p:nvSpPr>
          <p:cNvPr id="4" name="Slide Number Placeholder 3">
            <a:extLst>
              <a:ext uri="{FF2B5EF4-FFF2-40B4-BE49-F238E27FC236}">
                <a16:creationId xmlns:a16="http://schemas.microsoft.com/office/drawing/2014/main" id="{48F7F337-31F3-2145-A385-4D754E13CB34}"/>
              </a:ext>
            </a:extLst>
          </p:cNvPr>
          <p:cNvSpPr>
            <a:spLocks noGrp="1"/>
          </p:cNvSpPr>
          <p:nvPr>
            <p:ph type="sldNum" sz="quarter" idx="12"/>
          </p:nvPr>
        </p:nvSpPr>
        <p:spPr/>
        <p:txBody>
          <a:bodyPr/>
          <a:lstStyle/>
          <a:p>
            <a:fld id="{21D49B2A-392E-4490-91E9-C201C63FF720}" type="slidenum">
              <a:rPr lang="en-US" smtClean="0"/>
              <a:pPr/>
              <a:t>19</a:t>
            </a:fld>
            <a:endParaRPr lang="en-US"/>
          </a:p>
        </p:txBody>
      </p:sp>
    </p:spTree>
    <p:extLst>
      <p:ext uri="{BB962C8B-B14F-4D97-AF65-F5344CB8AC3E}">
        <p14:creationId xmlns:p14="http://schemas.microsoft.com/office/powerpoint/2010/main" val="28405134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9"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latin typeface="+mn-lt"/>
              </a:rPr>
              <a:t>Presenters</a:t>
            </a:r>
          </a:p>
        </p:txBody>
      </p:sp>
      <p:sp>
        <p:nvSpPr>
          <p:cNvPr id="4" name="Rectangle 3"/>
          <p:cNvSpPr/>
          <p:nvPr/>
        </p:nvSpPr>
        <p:spPr>
          <a:xfrm>
            <a:off x="1097280" y="1938185"/>
            <a:ext cx="9228973" cy="2062103"/>
          </a:xfrm>
          <a:prstGeom prst="rect">
            <a:avLst/>
          </a:prstGeom>
        </p:spPr>
        <p:txBody>
          <a:bodyPr wrap="square">
            <a:spAutoFit/>
          </a:bodyPr>
          <a:lstStyle/>
          <a:p>
            <a:r>
              <a:rPr lang="en-US" sz="2400" b="1" dirty="0"/>
              <a:t>M. Jeanne Wirpsa, MA BCC HEC-C</a:t>
            </a:r>
            <a:endParaRPr lang="en-US" sz="2400" dirty="0"/>
          </a:p>
          <a:p>
            <a:r>
              <a:rPr lang="en-US" sz="2000" dirty="0"/>
              <a:t>Research Chaplain, Department of Spiritual Care and Education</a:t>
            </a:r>
          </a:p>
          <a:p>
            <a:r>
              <a:rPr lang="en-US" sz="2000" dirty="0"/>
              <a:t>Program Manager &amp; Clinical Ethicist, Northwestern Memorial Hospital</a:t>
            </a:r>
          </a:p>
          <a:p>
            <a:r>
              <a:rPr lang="en-US" sz="2000" dirty="0"/>
              <a:t>Faculty, MacLean Center for Clinical Ethics, University of Chicago</a:t>
            </a:r>
          </a:p>
          <a:p>
            <a:r>
              <a:rPr lang="en-US" sz="2000" dirty="0"/>
              <a:t>Convener, Chaplaincy Functions Research Network, Transforming Chaplaincy</a:t>
            </a:r>
          </a:p>
          <a:p>
            <a:endParaRPr lang="en-US" sz="2000" dirty="0"/>
          </a:p>
        </p:txBody>
      </p:sp>
      <p:sp>
        <p:nvSpPr>
          <p:cNvPr id="5" name="Rectangle 4"/>
          <p:cNvSpPr/>
          <p:nvPr/>
        </p:nvSpPr>
        <p:spPr>
          <a:xfrm>
            <a:off x="1175656" y="1845251"/>
            <a:ext cx="5111932" cy="523220"/>
          </a:xfrm>
          <a:prstGeom prst="rect">
            <a:avLst/>
          </a:prstGeom>
        </p:spPr>
        <p:txBody>
          <a:bodyPr wrap="square">
            <a:spAutoFit/>
          </a:bodyPr>
          <a:lstStyle/>
          <a:p>
            <a:r>
              <a:rPr lang="en-US" sz="1400" dirty="0"/>
              <a:t> </a:t>
            </a:r>
          </a:p>
          <a:p>
            <a:endParaRPr lang="en-US" sz="1400" dirty="0"/>
          </a:p>
        </p:txBody>
      </p:sp>
      <p:sp>
        <p:nvSpPr>
          <p:cNvPr id="6" name="Rectangle 5">
            <a:extLst>
              <a:ext uri="{FF2B5EF4-FFF2-40B4-BE49-F238E27FC236}">
                <a16:creationId xmlns:a16="http://schemas.microsoft.com/office/drawing/2014/main" id="{827CE43B-C01E-FB40-A1BB-E2C6538B8EB6}"/>
              </a:ext>
            </a:extLst>
          </p:cNvPr>
          <p:cNvSpPr/>
          <p:nvPr/>
        </p:nvSpPr>
        <p:spPr>
          <a:xfrm>
            <a:off x="1086394" y="4000288"/>
            <a:ext cx="10069286" cy="1384995"/>
          </a:xfrm>
          <a:prstGeom prst="rect">
            <a:avLst/>
          </a:prstGeom>
        </p:spPr>
        <p:txBody>
          <a:bodyPr wrap="square">
            <a:spAutoFit/>
          </a:bodyPr>
          <a:lstStyle/>
          <a:p>
            <a:r>
              <a:rPr lang="en-US" sz="2400" b="1" dirty="0"/>
              <a:t>Cate Michelle Desjardins, MDiv, MPH, BCC</a:t>
            </a:r>
            <a:endParaRPr lang="en-US" sz="2400" dirty="0"/>
          </a:p>
          <a:p>
            <a:r>
              <a:rPr lang="en-US" sz="2000" dirty="0"/>
              <a:t>Convener, Pediatric Spiritual Care Research Network, Transforming Chaplaincy</a:t>
            </a:r>
          </a:p>
          <a:p>
            <a:r>
              <a:rPr lang="en-US" sz="2000" dirty="0"/>
              <a:t>Executive Director, Mennonite Healthcare Fellowship / Mennonite Chaplains Association</a:t>
            </a:r>
          </a:p>
          <a:p>
            <a:r>
              <a:rPr lang="en-US" sz="2000" dirty="0"/>
              <a:t>Transforming Chaplaincy Fellow</a:t>
            </a:r>
          </a:p>
        </p:txBody>
      </p:sp>
    </p:spTree>
    <p:extLst>
      <p:ext uri="{BB962C8B-B14F-4D97-AF65-F5344CB8AC3E}">
        <p14:creationId xmlns:p14="http://schemas.microsoft.com/office/powerpoint/2010/main" val="3828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55D2F-B88D-2F40-AB51-B48ACE9FB890}"/>
              </a:ext>
            </a:extLst>
          </p:cNvPr>
          <p:cNvSpPr>
            <a:spLocks noGrp="1"/>
          </p:cNvSpPr>
          <p:nvPr>
            <p:ph type="title"/>
          </p:nvPr>
        </p:nvSpPr>
        <p:spPr>
          <a:xfrm>
            <a:off x="1097279" y="286603"/>
            <a:ext cx="10574767" cy="1450757"/>
          </a:xfrm>
        </p:spPr>
        <p:txBody>
          <a:bodyPr>
            <a:normAutofit fontScale="90000"/>
          </a:bodyPr>
          <a:lstStyle/>
          <a:p>
            <a:r>
              <a:rPr lang="en-US" dirty="0">
                <a:solidFill>
                  <a:schemeClr val="tx2"/>
                </a:solidFill>
              </a:rPr>
              <a:t>Causal Analysis</a:t>
            </a:r>
            <a:br>
              <a:rPr lang="en-US" dirty="0">
                <a:solidFill>
                  <a:schemeClr val="tx2"/>
                </a:solidFill>
              </a:rPr>
            </a:br>
            <a:r>
              <a:rPr lang="en-US" dirty="0">
                <a:solidFill>
                  <a:schemeClr val="tx2"/>
                </a:solidFill>
              </a:rPr>
              <a:t>Internal Validity Testing with Rival Explanations</a:t>
            </a:r>
          </a:p>
        </p:txBody>
      </p:sp>
      <p:sp>
        <p:nvSpPr>
          <p:cNvPr id="3" name="Content Placeholder 2">
            <a:extLst>
              <a:ext uri="{FF2B5EF4-FFF2-40B4-BE49-F238E27FC236}">
                <a16:creationId xmlns:a16="http://schemas.microsoft.com/office/drawing/2014/main" id="{E1FBE74E-4F16-3E47-B13E-D8BC9761CF73}"/>
              </a:ext>
            </a:extLst>
          </p:cNvPr>
          <p:cNvSpPr>
            <a:spLocks noGrp="1"/>
          </p:cNvSpPr>
          <p:nvPr>
            <p:ph idx="1"/>
          </p:nvPr>
        </p:nvSpPr>
        <p:spPr/>
        <p:txBody>
          <a:bodyPr>
            <a:normAutofit/>
          </a:bodyPr>
          <a:lstStyle/>
          <a:p>
            <a:pPr marL="0" indent="0">
              <a:buNone/>
            </a:pPr>
            <a:r>
              <a:rPr lang="en-US" sz="2800" dirty="0">
                <a:solidFill>
                  <a:schemeClr val="tx1"/>
                </a:solidFill>
              </a:rPr>
              <a:t>Direct rival: An intervention other than the target intervention accounts for the results</a:t>
            </a:r>
          </a:p>
          <a:p>
            <a:pPr marL="0" indent="0">
              <a:buNone/>
            </a:pPr>
            <a:r>
              <a:rPr lang="en-US" sz="2800" dirty="0">
                <a:solidFill>
                  <a:schemeClr val="tx1"/>
                </a:solidFill>
              </a:rPr>
              <a:t>Commingled rival: Other intervention and the target intervention both contributed to the results</a:t>
            </a:r>
          </a:p>
          <a:p>
            <a:pPr marL="0" indent="0">
              <a:buNone/>
            </a:pPr>
            <a:r>
              <a:rPr lang="en-US" sz="2800" dirty="0">
                <a:solidFill>
                  <a:schemeClr val="tx1"/>
                </a:solidFill>
              </a:rPr>
              <a:t>Rival theory: Another theory different from the original theory explains the results better</a:t>
            </a:r>
          </a:p>
          <a:p>
            <a:pPr marL="0" indent="0">
              <a:buNone/>
            </a:pPr>
            <a:r>
              <a:rPr lang="en-US" sz="2800" dirty="0">
                <a:solidFill>
                  <a:schemeClr val="tx1"/>
                </a:solidFill>
              </a:rPr>
              <a:t> Super rival: A force larger than but including the intervention accounts for the results</a:t>
            </a:r>
          </a:p>
          <a:p>
            <a:pPr marL="0" indent="0">
              <a:buNone/>
            </a:pPr>
            <a:endParaRPr lang="en-US" sz="2800" dirty="0"/>
          </a:p>
          <a:p>
            <a:endParaRPr lang="en-US" dirty="0"/>
          </a:p>
        </p:txBody>
      </p:sp>
      <p:sp>
        <p:nvSpPr>
          <p:cNvPr id="4" name="Slide Number Placeholder 3">
            <a:extLst>
              <a:ext uri="{FF2B5EF4-FFF2-40B4-BE49-F238E27FC236}">
                <a16:creationId xmlns:a16="http://schemas.microsoft.com/office/drawing/2014/main" id="{4C4E9DD3-A5F7-404B-A503-FA21635D3E71}"/>
              </a:ext>
            </a:extLst>
          </p:cNvPr>
          <p:cNvSpPr>
            <a:spLocks noGrp="1"/>
          </p:cNvSpPr>
          <p:nvPr>
            <p:ph type="sldNum" sz="quarter" idx="12"/>
          </p:nvPr>
        </p:nvSpPr>
        <p:spPr/>
        <p:txBody>
          <a:bodyPr/>
          <a:lstStyle/>
          <a:p>
            <a:fld id="{21D49B2A-392E-4490-91E9-C201C63FF720}" type="slidenum">
              <a:rPr lang="en-US" smtClean="0"/>
              <a:pPr/>
              <a:t>20</a:t>
            </a:fld>
            <a:endParaRPr lang="en-US"/>
          </a:p>
        </p:txBody>
      </p:sp>
    </p:spTree>
    <p:extLst>
      <p:ext uri="{BB962C8B-B14F-4D97-AF65-F5344CB8AC3E}">
        <p14:creationId xmlns:p14="http://schemas.microsoft.com/office/powerpoint/2010/main" val="158618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3">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solidFill>
              </a:rPr>
              <a:t>Theory-building: Cross-Case Analysis</a:t>
            </a:r>
          </a:p>
        </p:txBody>
      </p:sp>
      <p:sp>
        <p:nvSpPr>
          <p:cNvPr id="3" name="Content Placeholder 2"/>
          <p:cNvSpPr>
            <a:spLocks noGrp="1"/>
          </p:cNvSpPr>
          <p:nvPr>
            <p:ph idx="1"/>
          </p:nvPr>
        </p:nvSpPr>
        <p:spPr>
          <a:xfrm>
            <a:off x="1498806" y="-5708"/>
            <a:ext cx="9975439" cy="916912"/>
          </a:xfrm>
        </p:spPr>
        <p:txBody>
          <a:bodyPr>
            <a:normAutofit lnSpcReduction="10000"/>
          </a:bodyPr>
          <a:lstStyle/>
          <a:p>
            <a:pPr marL="0" indent="0">
              <a:buNone/>
            </a:pPr>
            <a:endParaRPr lang="en-US" sz="2400" i="1" dirty="0">
              <a:solidFill>
                <a:schemeClr val="tx1"/>
              </a:solidFill>
            </a:endParaRPr>
          </a:p>
          <a:p>
            <a:pPr marL="0" indent="0">
              <a:buNone/>
            </a:pPr>
            <a:r>
              <a:rPr lang="en-US" sz="2400" i="1" dirty="0">
                <a:solidFill>
                  <a:schemeClr val="tx1"/>
                </a:solidFill>
              </a:rPr>
              <a:t>“What do chaplains do, for what reasons, and to what ends” </a:t>
            </a:r>
            <a:r>
              <a:rPr lang="en-US" sz="1050" dirty="0">
                <a:solidFill>
                  <a:schemeClr val="tx1"/>
                </a:solidFill>
              </a:rPr>
              <a:t>(Walton and </a:t>
            </a:r>
            <a:r>
              <a:rPr lang="en-US" sz="1050" dirty="0" err="1">
                <a:solidFill>
                  <a:schemeClr val="tx1"/>
                </a:solidFill>
              </a:rPr>
              <a:t>Korver</a:t>
            </a:r>
            <a:r>
              <a:rPr lang="en-US" sz="1050" dirty="0">
                <a:solidFill>
                  <a:schemeClr val="tx1"/>
                </a:solidFill>
              </a:rPr>
              <a:t>, 2017, p.271)</a:t>
            </a:r>
          </a:p>
          <a:p>
            <a:pPr marL="0" indent="0">
              <a:buNone/>
            </a:pPr>
            <a:endParaRPr lang="en-US" sz="105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u="sng" dirty="0"/>
          </a:p>
          <a:p>
            <a:pPr marL="0" indent="0">
              <a:buNone/>
            </a:pPr>
            <a:endParaRPr lang="en-US" dirty="0"/>
          </a:p>
          <a:p>
            <a:pPr marL="0" indent="0">
              <a:buNone/>
            </a:pPr>
            <a:endParaRPr lang="en-US" u="sng" dirty="0"/>
          </a:p>
          <a:p>
            <a:endParaRPr lang="en-US" dirty="0"/>
          </a:p>
        </p:txBody>
      </p:sp>
      <p:sp>
        <p:nvSpPr>
          <p:cNvPr id="9" name="Content Placeholder 2"/>
          <p:cNvSpPr txBox="1">
            <a:spLocks/>
          </p:cNvSpPr>
          <p:nvPr/>
        </p:nvSpPr>
        <p:spPr>
          <a:xfrm>
            <a:off x="2560691" y="5651036"/>
            <a:ext cx="9975439" cy="91691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1050" dirty="0"/>
          </a:p>
          <a:p>
            <a:pPr marL="0" indent="0">
              <a:buFont typeface="Calibri" panose="020F0502020204030204" pitchFamily="34" charset="0"/>
              <a:buNone/>
            </a:pPr>
            <a:endParaRPr lang="en-US" sz="1800" dirty="0"/>
          </a:p>
          <a:p>
            <a:pPr marL="0" indent="0">
              <a:buFont typeface="Calibri" panose="020F0502020204030204" pitchFamily="34" charset="0"/>
              <a:buNone/>
            </a:pPr>
            <a:endParaRPr lang="en-US" sz="1800" dirty="0"/>
          </a:p>
          <a:p>
            <a:pPr marL="0" indent="0">
              <a:buFont typeface="Calibri" panose="020F0502020204030204" pitchFamily="34" charset="0"/>
              <a:buNone/>
            </a:pPr>
            <a:endParaRPr lang="en-US" sz="1800" dirty="0"/>
          </a:p>
          <a:p>
            <a:pPr marL="0" indent="0">
              <a:buFont typeface="Calibri" panose="020F0502020204030204" pitchFamily="34" charset="0"/>
              <a:buNone/>
            </a:pPr>
            <a:endParaRPr lang="en-US" u="sng" dirty="0"/>
          </a:p>
          <a:p>
            <a:pPr marL="0" indent="0">
              <a:buFont typeface="Calibri" panose="020F0502020204030204" pitchFamily="34" charset="0"/>
              <a:buNone/>
            </a:pPr>
            <a:endParaRPr lang="en-US" dirty="0"/>
          </a:p>
          <a:p>
            <a:pPr marL="0" indent="0">
              <a:buFont typeface="Calibri" panose="020F0502020204030204" pitchFamily="34" charset="0"/>
              <a:buNone/>
            </a:pPr>
            <a:endParaRPr lang="en-US" u="sng" dirty="0"/>
          </a:p>
          <a:p>
            <a:endParaRPr lang="en-US" dirty="0"/>
          </a:p>
        </p:txBody>
      </p:sp>
      <p:pic>
        <p:nvPicPr>
          <p:cNvPr id="10" name="Picture 6" descr="Multiple case study design: the example of place marketing research |  SpringerLi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365" y="2049780"/>
            <a:ext cx="5852160" cy="3605275"/>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txBox="1">
            <a:spLocks/>
          </p:cNvSpPr>
          <p:nvPr/>
        </p:nvSpPr>
        <p:spPr>
          <a:xfrm>
            <a:off x="7252873" y="2029671"/>
            <a:ext cx="4324227" cy="4023360"/>
          </a:xfrm>
          <a:prstGeom prst="rect">
            <a:avLst/>
          </a:prstGeom>
          <a:ln w="38100">
            <a:solidFill>
              <a:schemeClr val="accent2"/>
            </a:solidFill>
          </a:ln>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en-US" b="1" dirty="0">
                <a:solidFill>
                  <a:schemeClr val="accent2"/>
                </a:solidFill>
              </a:rPr>
              <a:t>Steve Nolan, “Building Toward a Theory of Chaplaincy Care” in R. </a:t>
            </a:r>
            <a:r>
              <a:rPr lang="en-US" b="1" dirty="0" err="1">
                <a:solidFill>
                  <a:schemeClr val="accent2"/>
                </a:solidFill>
              </a:rPr>
              <a:t>Krusizinga</a:t>
            </a:r>
            <a:r>
              <a:rPr lang="en-US" b="1" dirty="0">
                <a:solidFill>
                  <a:schemeClr val="accent2"/>
                </a:solidFill>
              </a:rPr>
              <a:t> (2020)</a:t>
            </a:r>
          </a:p>
          <a:p>
            <a:pPr>
              <a:buFont typeface="Wingdings" panose="05000000000000000000" pitchFamily="2" charset="2"/>
              <a:buChar char="Ø"/>
            </a:pPr>
            <a:r>
              <a:rPr lang="en-US" dirty="0"/>
              <a:t>Analysis of multiple case studies both confirms and confounds reigning presupposition that chaplaincy care is: </a:t>
            </a:r>
            <a:r>
              <a:rPr lang="en-US" i="1" dirty="0"/>
              <a:t>“delivered by religious professionals and therefore is religious intervention.”</a:t>
            </a:r>
            <a:endParaRPr lang="en-US" dirty="0"/>
          </a:p>
          <a:p>
            <a:pPr>
              <a:buFont typeface="Wingdings" panose="05000000000000000000" pitchFamily="2" charset="2"/>
              <a:buChar char="Ø"/>
            </a:pPr>
            <a:r>
              <a:rPr lang="en-US" dirty="0"/>
              <a:t>Chaplain-patient therapeutic alliance – interventions in and through the relationship.</a:t>
            </a:r>
          </a:p>
          <a:p>
            <a:pPr>
              <a:buFont typeface="Wingdings" panose="05000000000000000000" pitchFamily="2" charset="2"/>
              <a:buChar char="Ø"/>
            </a:pPr>
            <a:r>
              <a:rPr lang="en-US" dirty="0"/>
              <a:t>Chaplaincy care has the form of </a:t>
            </a:r>
            <a:r>
              <a:rPr lang="en-US" b="1" dirty="0" err="1">
                <a:solidFill>
                  <a:schemeClr val="accent2"/>
                </a:solidFill>
              </a:rPr>
              <a:t>psychospiritual</a:t>
            </a:r>
            <a:r>
              <a:rPr lang="en-US" b="1" dirty="0">
                <a:solidFill>
                  <a:schemeClr val="accent2"/>
                </a:solidFill>
              </a:rPr>
              <a:t> therapy</a:t>
            </a:r>
            <a:r>
              <a:rPr lang="en-US" dirty="0"/>
              <a:t>. It is both like psychotherapy and has unique characteristics.</a:t>
            </a:r>
          </a:p>
        </p:txBody>
      </p:sp>
    </p:spTree>
    <p:extLst>
      <p:ext uri="{BB962C8B-B14F-4D97-AF65-F5344CB8AC3E}">
        <p14:creationId xmlns:p14="http://schemas.microsoft.com/office/powerpoint/2010/main" val="1805099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br>
              <a:rPr lang="en-US" dirty="0" smtClean="0"/>
            </a:br>
            <a:r>
              <a:rPr lang="en-US" dirty="0" smtClean="0"/>
              <a:t>Multiple Case Study Research</a:t>
            </a:r>
            <a:endParaRPr lang="en-US" dirty="0"/>
          </a:p>
        </p:txBody>
      </p:sp>
      <p:sp>
        <p:nvSpPr>
          <p:cNvPr id="3" name="Text Placeholder 2"/>
          <p:cNvSpPr>
            <a:spLocks noGrp="1"/>
          </p:cNvSpPr>
          <p:nvPr>
            <p:ph type="body" idx="1"/>
          </p:nvPr>
        </p:nvSpPr>
        <p:spPr>
          <a:xfrm>
            <a:off x="1097280" y="1580043"/>
            <a:ext cx="3366565" cy="736282"/>
          </a:xfrm>
        </p:spPr>
        <p:txBody>
          <a:bodyPr/>
          <a:lstStyle/>
          <a:p>
            <a:r>
              <a:rPr lang="en-US" b="1" dirty="0">
                <a:solidFill>
                  <a:schemeClr val="tx1"/>
                </a:solidFill>
              </a:rPr>
              <a:t>Case </a:t>
            </a:r>
            <a:r>
              <a:rPr lang="en-US" b="1" dirty="0" smtClean="0">
                <a:solidFill>
                  <a:schemeClr val="tx1"/>
                </a:solidFill>
              </a:rPr>
              <a:t>Selection/Sampling</a:t>
            </a:r>
            <a:endParaRPr lang="en-US" b="1" dirty="0">
              <a:solidFill>
                <a:schemeClr val="tx1"/>
              </a:solidFill>
            </a:endParaRPr>
          </a:p>
        </p:txBody>
      </p:sp>
      <p:sp>
        <p:nvSpPr>
          <p:cNvPr id="4" name="Content Placeholder 3"/>
          <p:cNvSpPr>
            <a:spLocks noGrp="1"/>
          </p:cNvSpPr>
          <p:nvPr>
            <p:ph sz="half" idx="2"/>
          </p:nvPr>
        </p:nvSpPr>
        <p:spPr>
          <a:xfrm>
            <a:off x="1097280" y="2316325"/>
            <a:ext cx="4937760" cy="3378200"/>
          </a:xfrm>
        </p:spPr>
        <p:txBody>
          <a:bodyPr>
            <a:normAutofit fontScale="85000" lnSpcReduction="20000"/>
          </a:bodyPr>
          <a:lstStyle/>
          <a:p>
            <a:r>
              <a:rPr lang="en-US" dirty="0"/>
              <a:t>Number to compare: Why 3 instead of 10?</a:t>
            </a:r>
          </a:p>
          <a:p>
            <a:r>
              <a:rPr lang="en-US" dirty="0"/>
              <a:t>Status of case: representative, paradigmatic, outlier, critical case? </a:t>
            </a:r>
          </a:p>
          <a:p>
            <a:r>
              <a:rPr lang="en-US" dirty="0"/>
              <a:t>Purposive sampling: select cases relevant to the conceptual framework or research question.</a:t>
            </a:r>
          </a:p>
          <a:p>
            <a:r>
              <a:rPr lang="en-US" dirty="0"/>
              <a:t>Do I have cases that challenge or call into question the patterns emerging? Variation vs. homogeneity</a:t>
            </a:r>
          </a:p>
          <a:p>
            <a:r>
              <a:rPr lang="en-US" dirty="0"/>
              <a:t>Communal project: What is missing based upon expert knowledge (do we need more cases? Do they exist already?)</a:t>
            </a:r>
          </a:p>
          <a:p>
            <a:r>
              <a:rPr lang="en-US" dirty="0"/>
              <a:t>Reflexivity and representation: WHO decides what is included and excluded – Include perspective of actors; attention to power and inequality</a:t>
            </a:r>
          </a:p>
        </p:txBody>
      </p:sp>
      <p:sp>
        <p:nvSpPr>
          <p:cNvPr id="8" name="Content Placeholder 7"/>
          <p:cNvSpPr>
            <a:spLocks noGrp="1"/>
          </p:cNvSpPr>
          <p:nvPr>
            <p:ph sz="quarter" idx="4"/>
          </p:nvPr>
        </p:nvSpPr>
        <p:spPr>
          <a:xfrm>
            <a:off x="6217920" y="1832669"/>
            <a:ext cx="4937760" cy="4361654"/>
          </a:xfrm>
        </p:spPr>
        <p:txBody>
          <a:bodyPr>
            <a:normAutofit fontScale="92500" lnSpcReduction="20000"/>
          </a:bodyPr>
          <a:lstStyle/>
          <a:p>
            <a:r>
              <a:rPr lang="en-US" b="1" dirty="0"/>
              <a:t>APPROACHES/TECHNIQUES</a:t>
            </a:r>
          </a:p>
          <a:p>
            <a:r>
              <a:rPr lang="en-US" b="1" dirty="0"/>
              <a:t>1. Interpretative</a:t>
            </a:r>
            <a:r>
              <a:rPr lang="en-US" dirty="0"/>
              <a:t>: ethnographic ethos sought – don’t know in advance what might yield; grounded theory. (Lifting the Veil)</a:t>
            </a:r>
          </a:p>
          <a:p>
            <a:r>
              <a:rPr lang="en-US" b="1" dirty="0"/>
              <a:t>2. Pattern Matching: </a:t>
            </a:r>
            <a:r>
              <a:rPr lang="en-US" dirty="0"/>
              <a:t>Do they match across patient cases? Are there cases that contradict? Lens focuses on only some data to exclusion of other. </a:t>
            </a:r>
          </a:p>
          <a:p>
            <a:r>
              <a:rPr lang="en-US" b="1" dirty="0">
                <a:solidFill>
                  <a:schemeClr val="tx1"/>
                </a:solidFill>
              </a:rPr>
              <a:t>3. Explanation/Theory Building</a:t>
            </a:r>
            <a:r>
              <a:rPr lang="en-US" dirty="0"/>
              <a:t>: test the explanation or assumption, refine, retest (iterative process).</a:t>
            </a:r>
          </a:p>
          <a:p>
            <a:r>
              <a:rPr lang="en-US" b="1" dirty="0">
                <a:solidFill>
                  <a:schemeClr val="tx1"/>
                </a:solidFill>
              </a:rPr>
              <a:t>4. PROCESS Analysis: </a:t>
            </a:r>
            <a:r>
              <a:rPr lang="en-US" dirty="0"/>
              <a:t>Trace changes over time. What leads to what and why. Horizontal analysis – compare way similar phenomena unfold in distinct, socially produced locations. AIM: increase understanding of processes that shaped each case.</a:t>
            </a:r>
          </a:p>
          <a:p>
            <a:endParaRPr lang="en-US" dirty="0"/>
          </a:p>
        </p:txBody>
      </p:sp>
    </p:spTree>
    <p:extLst>
      <p:ext uri="{BB962C8B-B14F-4D97-AF65-F5344CB8AC3E}">
        <p14:creationId xmlns:p14="http://schemas.microsoft.com/office/powerpoint/2010/main" val="745751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b="1" dirty="0">
                <a:solidFill>
                  <a:schemeClr val="accent2"/>
                </a:solidFill>
              </a:rPr>
              <a:t>Multiple Case Study Research</a:t>
            </a:r>
            <a:br>
              <a:rPr lang="en-US" b="1" dirty="0">
                <a:solidFill>
                  <a:schemeClr val="accent2"/>
                </a:solidFill>
              </a:rPr>
            </a:br>
            <a:r>
              <a:rPr lang="en-US" b="1" dirty="0">
                <a:solidFill>
                  <a:schemeClr val="accent2"/>
                </a:solidFill>
              </a:rPr>
              <a:t>Intentional Design: Methodology</a:t>
            </a:r>
          </a:p>
        </p:txBody>
      </p:sp>
      <p:pic>
        <p:nvPicPr>
          <p:cNvPr id="8" name="Picture 2" descr="Multiple case study methodology - endagraf.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465" y="2349154"/>
            <a:ext cx="4829605" cy="34979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idx="1"/>
          </p:nvPr>
        </p:nvSpPr>
        <p:spPr>
          <a:xfrm>
            <a:off x="735453" y="1692454"/>
            <a:ext cx="10087896" cy="736282"/>
          </a:xfrm>
        </p:spPr>
        <p:txBody>
          <a:bodyPr>
            <a:noAutofit/>
          </a:bodyPr>
          <a:lstStyle/>
          <a:p>
            <a:r>
              <a:rPr lang="en-US" sz="2800" dirty="0"/>
              <a:t>  Aim or goal&gt;  audience&gt;  sampling and analysis decisions  </a:t>
            </a:r>
          </a:p>
        </p:txBody>
      </p:sp>
      <p:sp>
        <p:nvSpPr>
          <p:cNvPr id="13" name="Title 1"/>
          <p:cNvSpPr txBox="1">
            <a:spLocks/>
          </p:cNvSpPr>
          <p:nvPr/>
        </p:nvSpPr>
        <p:spPr>
          <a:xfrm>
            <a:off x="5779401" y="2344996"/>
            <a:ext cx="6066503" cy="1086559"/>
          </a:xfrm>
          <a:prstGeom prst="rect">
            <a:avLst/>
          </a:prstGeom>
          <a:solidFill>
            <a:schemeClr val="accent1">
              <a:lumMod val="75000"/>
            </a:schemeClr>
          </a:solidFill>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dirty="0">
                <a:solidFill>
                  <a:schemeClr val="bg1"/>
                </a:solidFill>
              </a:rPr>
              <a:t>Comparing Multiple Case Studies of (Military) Chaplaincy</a:t>
            </a:r>
          </a:p>
        </p:txBody>
      </p:sp>
      <p:pic>
        <p:nvPicPr>
          <p:cNvPr id="14" name="Picture 13"/>
          <p:cNvPicPr>
            <a:picLocks noChangeAspect="1"/>
          </p:cNvPicPr>
          <p:nvPr/>
        </p:nvPicPr>
        <p:blipFill rotWithShape="1">
          <a:blip r:embed="rId4"/>
          <a:srcRect l="40260" t="11660" r="5095" b="5177"/>
          <a:stretch/>
        </p:blipFill>
        <p:spPr>
          <a:xfrm>
            <a:off x="7066792" y="3599711"/>
            <a:ext cx="3491719" cy="2686911"/>
          </a:xfrm>
          <a:prstGeom prst="rect">
            <a:avLst/>
          </a:prstGeom>
        </p:spPr>
      </p:pic>
      <p:sp>
        <p:nvSpPr>
          <p:cNvPr id="6" name="TextBox 5"/>
          <p:cNvSpPr txBox="1"/>
          <p:nvPr/>
        </p:nvSpPr>
        <p:spPr>
          <a:xfrm>
            <a:off x="5391025" y="6454777"/>
            <a:ext cx="6843252" cy="307777"/>
          </a:xfrm>
          <a:prstGeom prst="rect">
            <a:avLst/>
          </a:prstGeom>
          <a:noFill/>
        </p:spPr>
        <p:txBody>
          <a:bodyPr wrap="square" rtlCol="0">
            <a:spAutoFit/>
          </a:bodyPr>
          <a:lstStyle/>
          <a:p>
            <a:r>
              <a:rPr lang="en-US" sz="1400" dirty="0"/>
              <a:t>T </a:t>
            </a:r>
            <a:r>
              <a:rPr lang="en-US" sz="1400" dirty="0" err="1"/>
              <a:t>Pleizier</a:t>
            </a:r>
            <a:r>
              <a:rPr lang="en-US" sz="1400" dirty="0"/>
              <a:t> &amp; C </a:t>
            </a:r>
            <a:r>
              <a:rPr lang="en-US" sz="1400" dirty="0" err="1"/>
              <a:t>Schuhmann</a:t>
            </a:r>
            <a:r>
              <a:rPr lang="en-US" sz="1400" dirty="0"/>
              <a:t>, in R. Kruizinga, Learning From Case Studies in Chaplaincy (2020)</a:t>
            </a:r>
          </a:p>
        </p:txBody>
      </p:sp>
    </p:spTree>
    <p:extLst>
      <p:ext uri="{BB962C8B-B14F-4D97-AF65-F5344CB8AC3E}">
        <p14:creationId xmlns:p14="http://schemas.microsoft.com/office/powerpoint/2010/main" val="2332867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2"/>
                </a:solidFill>
              </a:rPr>
              <a:t>Research Opportunities: Multiple Cases</a:t>
            </a:r>
            <a:br>
              <a:rPr lang="en-US" b="1" dirty="0">
                <a:solidFill>
                  <a:schemeClr val="accent2"/>
                </a:solidFill>
              </a:rPr>
            </a:br>
            <a:r>
              <a:rPr lang="en-US" b="1" dirty="0">
                <a:solidFill>
                  <a:schemeClr val="accent2"/>
                </a:solidFill>
              </a:rPr>
              <a:t>Published Case Studies &amp; New Collections</a:t>
            </a:r>
          </a:p>
        </p:txBody>
      </p:sp>
      <p:sp>
        <p:nvSpPr>
          <p:cNvPr id="3" name="Content Placeholder 2"/>
          <p:cNvSpPr>
            <a:spLocks noGrp="1"/>
          </p:cNvSpPr>
          <p:nvPr>
            <p:ph idx="1"/>
          </p:nvPr>
        </p:nvSpPr>
        <p:spPr>
          <a:xfrm>
            <a:off x="1097280" y="1845734"/>
            <a:ext cx="4516939" cy="4023360"/>
          </a:xfrm>
        </p:spPr>
        <p:txBody>
          <a:bodyPr>
            <a:normAutofit fontScale="92500" lnSpcReduction="10000"/>
          </a:bodyPr>
          <a:lstStyle/>
          <a:p>
            <a:r>
              <a:rPr lang="en-US" sz="1800" b="1" dirty="0">
                <a:solidFill>
                  <a:schemeClr val="tx1"/>
                </a:solidFill>
              </a:rPr>
              <a:t>Theodicy/Spiritual distress</a:t>
            </a:r>
          </a:p>
          <a:p>
            <a:pPr lvl="1"/>
            <a:r>
              <a:rPr lang="en-US" dirty="0"/>
              <a:t>Kinds – do theodicies present in cases confirm or confound existing models? What alleviates?</a:t>
            </a:r>
          </a:p>
          <a:p>
            <a:pPr marL="726948" lvl="2" indent="-342900">
              <a:buAutoNum type="arabicPeriod"/>
            </a:pPr>
            <a:r>
              <a:rPr lang="en-US" dirty="0" err="1"/>
              <a:t>Piderman</a:t>
            </a:r>
            <a:endParaRPr lang="en-US" dirty="0"/>
          </a:p>
          <a:p>
            <a:pPr marL="726948" lvl="2" indent="-342900">
              <a:buAutoNum type="arabicPeriod"/>
            </a:pPr>
            <a:r>
              <a:rPr lang="en-US" dirty="0"/>
              <a:t>Swift</a:t>
            </a:r>
          </a:p>
          <a:p>
            <a:pPr marL="726948" lvl="2" indent="-342900">
              <a:buAutoNum type="arabicPeriod"/>
            </a:pPr>
            <a:r>
              <a:rPr lang="en-US" dirty="0"/>
              <a:t>Redl</a:t>
            </a:r>
          </a:p>
          <a:p>
            <a:pPr marL="726948" lvl="2" indent="-342900">
              <a:buAutoNum type="arabicPeriod"/>
            </a:pPr>
            <a:r>
              <a:rPr lang="en-US" dirty="0"/>
              <a:t>Cooper</a:t>
            </a:r>
          </a:p>
          <a:p>
            <a:pPr marL="384048" lvl="2" indent="0">
              <a:buNone/>
            </a:pPr>
            <a:endParaRPr lang="en-US" dirty="0"/>
          </a:p>
          <a:p>
            <a:pPr marL="201168" lvl="1" indent="0">
              <a:buNone/>
            </a:pPr>
            <a:r>
              <a:rPr lang="en-US" b="1" dirty="0"/>
              <a:t>Concordance/Discordance between chaplain location/beliefs and patient/family</a:t>
            </a:r>
          </a:p>
          <a:p>
            <a:pPr lvl="1"/>
            <a:r>
              <a:rPr lang="en-US" dirty="0"/>
              <a:t>Compare and contrast when concordant</a:t>
            </a:r>
          </a:p>
          <a:p>
            <a:pPr lvl="1"/>
            <a:r>
              <a:rPr lang="en-US" dirty="0"/>
              <a:t>Compare cases of concordance with discordance</a:t>
            </a:r>
          </a:p>
          <a:p>
            <a:pPr marL="726948" lvl="2" indent="-342900">
              <a:buFont typeface="+mj-lt"/>
              <a:buAutoNum type="arabicPeriod"/>
            </a:pPr>
            <a:r>
              <a:rPr lang="en-US" dirty="0"/>
              <a:t>Ratcliff – Nigerian man, witch (discordant)</a:t>
            </a:r>
          </a:p>
          <a:p>
            <a:pPr marL="726948" lvl="2" indent="-342900">
              <a:buFont typeface="+mj-lt"/>
              <a:buAutoNum type="arabicPeriod"/>
            </a:pPr>
            <a:r>
              <a:rPr lang="en-US" dirty="0"/>
              <a:t>Rosencrans – Allah will decide (discordant)</a:t>
            </a:r>
          </a:p>
          <a:p>
            <a:pPr marL="726948" lvl="2" indent="-342900">
              <a:buFont typeface="+mj-lt"/>
              <a:buAutoNum type="arabicPeriod"/>
            </a:pPr>
            <a:r>
              <a:rPr lang="en-US" dirty="0"/>
              <a:t>Goheen – She has fed us all . .  (concordant)</a:t>
            </a:r>
          </a:p>
          <a:p>
            <a:pPr marL="201168" lvl="1" indent="0">
              <a:buNone/>
            </a:pPr>
            <a:endParaRPr lang="en-US" b="1" dirty="0"/>
          </a:p>
          <a:p>
            <a:pPr marL="201168" lvl="1" indent="0">
              <a:buNone/>
            </a:pPr>
            <a:endParaRPr lang="en-US" dirty="0"/>
          </a:p>
          <a:p>
            <a:pPr marL="201168" lvl="1" indent="0">
              <a:buNone/>
            </a:pPr>
            <a:endParaRPr lang="en-US" dirty="0"/>
          </a:p>
        </p:txBody>
      </p:sp>
      <p:sp>
        <p:nvSpPr>
          <p:cNvPr id="4" name="Content Placeholder 2"/>
          <p:cNvSpPr txBox="1">
            <a:spLocks/>
          </p:cNvSpPr>
          <p:nvPr/>
        </p:nvSpPr>
        <p:spPr>
          <a:xfrm>
            <a:off x="5516880" y="1845734"/>
            <a:ext cx="5908204" cy="4466576"/>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800" b="1" dirty="0">
                <a:solidFill>
                  <a:schemeClr val="tx1"/>
                </a:solidFill>
              </a:rPr>
              <a:t>Care for NON-religious by chaplains (see Nolan 2020)</a:t>
            </a:r>
          </a:p>
          <a:p>
            <a:r>
              <a:rPr lang="en-US" sz="1800" b="1" dirty="0">
                <a:solidFill>
                  <a:schemeClr val="tx1"/>
                </a:solidFill>
              </a:rPr>
              <a:t>Use of Ritual</a:t>
            </a:r>
          </a:p>
          <a:p>
            <a:r>
              <a:rPr lang="en-US" sz="1800" b="1" dirty="0">
                <a:solidFill>
                  <a:schemeClr val="tx1"/>
                </a:solidFill>
              </a:rPr>
              <a:t>Pediatric vs. Adult</a:t>
            </a:r>
          </a:p>
          <a:p>
            <a:r>
              <a:rPr lang="en-US" sz="1800" b="1" dirty="0">
                <a:solidFill>
                  <a:schemeClr val="tx1"/>
                </a:solidFill>
              </a:rPr>
              <a:t>Assessment models used by different chaplains</a:t>
            </a:r>
          </a:p>
          <a:p>
            <a:r>
              <a:rPr lang="en-US" sz="1800" b="1" dirty="0"/>
              <a:t>Military chaplaincy vis a vis healthcare chaplaincy</a:t>
            </a:r>
            <a:endParaRPr lang="en-US" sz="2200" b="1" dirty="0">
              <a:solidFill>
                <a:schemeClr val="accent2"/>
              </a:solidFill>
            </a:endParaRPr>
          </a:p>
          <a:p>
            <a:r>
              <a:rPr lang="en-US" sz="2200" b="1" dirty="0">
                <a:solidFill>
                  <a:schemeClr val="accent2"/>
                </a:solidFill>
              </a:rPr>
              <a:t>NEW COLLECTIONS/OPPORTUNITIES</a:t>
            </a:r>
          </a:p>
          <a:p>
            <a:r>
              <a:rPr lang="en-US" sz="1800" b="1" dirty="0"/>
              <a:t>Maternal/fetal medicine, baby loss</a:t>
            </a:r>
          </a:p>
          <a:p>
            <a:r>
              <a:rPr lang="en-US" sz="1800" b="1" dirty="0"/>
              <a:t>Telemedicine</a:t>
            </a:r>
          </a:p>
          <a:p>
            <a:r>
              <a:rPr lang="en-US" sz="1800" b="1" dirty="0"/>
              <a:t>Care of Staff</a:t>
            </a:r>
          </a:p>
          <a:p>
            <a:r>
              <a:rPr lang="en-US" sz="1800" b="1" dirty="0"/>
              <a:t>Rehabilitation Care/Outpatient care</a:t>
            </a:r>
          </a:p>
          <a:p>
            <a:r>
              <a:rPr lang="en-US" sz="1800" b="1" dirty="0"/>
              <a:t>Specific kinds of interventions or areas of focus (</a:t>
            </a:r>
            <a:r>
              <a:rPr lang="en-US" sz="1800" b="1" dirty="0" err="1"/>
              <a:t>eg</a:t>
            </a:r>
            <a:r>
              <a:rPr lang="en-US" sz="1800" b="1" dirty="0"/>
              <a:t>. Family meetings, Addressing Anxiety through meditation, counseling, distraction therapy, </a:t>
            </a:r>
            <a:r>
              <a:rPr lang="en-US" sz="1800" b="1" dirty="0" err="1"/>
              <a:t>etc</a:t>
            </a:r>
            <a:r>
              <a:rPr lang="en-US" sz="1800" b="1" dirty="0"/>
              <a:t>)</a:t>
            </a:r>
          </a:p>
          <a:p>
            <a:endParaRPr lang="en-US" sz="1800" b="1" dirty="0"/>
          </a:p>
          <a:p>
            <a:endParaRPr lang="en-US" sz="1800" b="1" dirty="0"/>
          </a:p>
          <a:p>
            <a:endParaRPr lang="en-US" b="1" dirty="0"/>
          </a:p>
          <a:p>
            <a:pPr marL="201168" lvl="1" indent="0">
              <a:buFont typeface="Calibri" pitchFamily="34" charset="0"/>
              <a:buNone/>
            </a:pPr>
            <a:endParaRPr lang="en-US" dirty="0"/>
          </a:p>
          <a:p>
            <a:pPr marL="201168" lvl="1" indent="0">
              <a:buFont typeface="Calibri" pitchFamily="34" charset="0"/>
              <a:buNone/>
            </a:pPr>
            <a:endParaRPr lang="en-US" dirty="0"/>
          </a:p>
        </p:txBody>
      </p:sp>
    </p:spTree>
    <p:extLst>
      <p:ext uri="{BB962C8B-B14F-4D97-AF65-F5344CB8AC3E}">
        <p14:creationId xmlns:p14="http://schemas.microsoft.com/office/powerpoint/2010/main" val="1486680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A9D068DB-E7E7-4102-9402-EAA049E131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6C8906C-CCD9-4F71-B3DD-BC1331E1A9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CA0D6F13-628B-4FC4-AD48-A2B64677D01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4EBB098A-039D-49B2-A19C-F5DF1BB917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E97FA4-957E-4FDA-88A2-EB9BC19304C6}"/>
              </a:ext>
            </a:extLst>
          </p:cNvPr>
          <p:cNvSpPr>
            <a:spLocks noGrp="1"/>
          </p:cNvSpPr>
          <p:nvPr>
            <p:ph type="title"/>
          </p:nvPr>
        </p:nvSpPr>
        <p:spPr>
          <a:xfrm>
            <a:off x="5909065" y="485254"/>
            <a:ext cx="5502490" cy="3686015"/>
          </a:xfrm>
        </p:spPr>
        <p:txBody>
          <a:bodyPr vert="horz" lIns="91440" tIns="45720" rIns="91440" bIns="45720" rtlCol="0" anchor="b">
            <a:normAutofit/>
          </a:bodyPr>
          <a:lstStyle/>
          <a:p>
            <a:pPr algn="ctr"/>
            <a:r>
              <a:rPr lang="en-US" sz="5400" b="0" i="0" dirty="0">
                <a:solidFill>
                  <a:schemeClr val="tx1">
                    <a:lumMod val="85000"/>
                    <a:lumOff val="15000"/>
                  </a:schemeClr>
                </a:solidFill>
              </a:rPr>
              <a:t/>
            </a:r>
            <a:br>
              <a:rPr lang="en-US" sz="5400" b="0" i="0" dirty="0">
                <a:solidFill>
                  <a:schemeClr val="tx1">
                    <a:lumMod val="85000"/>
                    <a:lumOff val="15000"/>
                  </a:schemeClr>
                </a:solidFill>
              </a:rPr>
            </a:br>
            <a:r>
              <a:rPr lang="en-US" sz="5400" b="0" i="0" dirty="0">
                <a:solidFill>
                  <a:schemeClr val="tx1">
                    <a:lumMod val="85000"/>
                    <a:lumOff val="15000"/>
                  </a:schemeClr>
                </a:solidFill>
                <a:latin typeface="+mn-lt"/>
              </a:rPr>
              <a:t/>
            </a:r>
            <a:br>
              <a:rPr lang="en-US" sz="5400" b="0" i="0" dirty="0">
                <a:solidFill>
                  <a:schemeClr val="tx1">
                    <a:lumMod val="85000"/>
                    <a:lumOff val="15000"/>
                  </a:schemeClr>
                </a:solidFill>
                <a:latin typeface="+mn-lt"/>
              </a:rPr>
            </a:br>
            <a:r>
              <a:rPr lang="en-US" sz="5400" b="0" i="0" dirty="0">
                <a:solidFill>
                  <a:schemeClr val="tx1">
                    <a:lumMod val="85000"/>
                    <a:lumOff val="15000"/>
                  </a:schemeClr>
                </a:solidFill>
                <a:latin typeface="+mn-lt"/>
              </a:rPr>
              <a:t>Audience Questions and Discussion</a:t>
            </a:r>
          </a:p>
        </p:txBody>
      </p:sp>
      <p:pic>
        <p:nvPicPr>
          <p:cNvPr id="7" name="Graphic 6" descr="Help">
            <a:extLst>
              <a:ext uri="{FF2B5EF4-FFF2-40B4-BE49-F238E27FC236}">
                <a16:creationId xmlns:a16="http://schemas.microsoft.com/office/drawing/2014/main" id="{4BFBA062-4319-41BB-B12E-2505BC6C90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37921" y="640081"/>
            <a:ext cx="5054156" cy="5054156"/>
          </a:xfrm>
          <a:prstGeom prst="rect">
            <a:avLst/>
          </a:prstGeom>
        </p:spPr>
      </p:pic>
      <p:cxnSp>
        <p:nvCxnSpPr>
          <p:cNvPr id="20" name="Straight Connector 19">
            <a:extLst>
              <a:ext uri="{FF2B5EF4-FFF2-40B4-BE49-F238E27FC236}">
                <a16:creationId xmlns:a16="http://schemas.microsoft.com/office/drawing/2014/main" id="{BF9B165B-9C50-4138-BDCA-58996E2767D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27FCF486-ED0C-4BFB-B43C-D9B6D15DB2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70F8A06C-4DFF-4DCA-B2DF-3322652570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Picture 20" descr="cid:C3C54F95-A8D9-4B14-B370-6F51253153A9">
            <a:extLst>
              <a:ext uri="{FF2B5EF4-FFF2-40B4-BE49-F238E27FC236}">
                <a16:creationId xmlns:a16="http://schemas.microsoft.com/office/drawing/2014/main" id="{3CCC17EC-DF6B-41C7-BCE7-28A07316F6A5}"/>
              </a:ext>
            </a:extLst>
          </p:cNvPr>
          <p:cNvPicPr/>
          <p:nvPr/>
        </p:nvPicPr>
        <p:blipFill>
          <a:blip r:embed="rId5" r:link="rId6">
            <a:extLst>
              <a:ext uri="{28A0092B-C50C-407E-A947-70E740481C1C}">
                <a14:useLocalDpi xmlns:a14="http://schemas.microsoft.com/office/drawing/2010/main" val="0"/>
              </a:ext>
            </a:extLst>
          </a:blip>
          <a:stretch>
            <a:fillRect/>
          </a:stretch>
        </p:blipFill>
        <p:spPr bwMode="auto">
          <a:xfrm>
            <a:off x="9008612" y="303203"/>
            <a:ext cx="2846042" cy="601431"/>
          </a:xfrm>
          <a:prstGeom prst="rect">
            <a:avLst/>
          </a:prstGeom>
          <a:noFill/>
          <a:ln>
            <a:noFill/>
          </a:ln>
        </p:spPr>
      </p:pic>
    </p:spTree>
    <p:extLst>
      <p:ext uri="{BB962C8B-B14F-4D97-AF65-F5344CB8AC3E}">
        <p14:creationId xmlns:p14="http://schemas.microsoft.com/office/powerpoint/2010/main" val="2608546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A43BD-9612-4094-93B1-189CCA6D39E3}"/>
              </a:ext>
            </a:extLst>
          </p:cNvPr>
          <p:cNvSpPr>
            <a:spLocks noGrp="1"/>
          </p:cNvSpPr>
          <p:nvPr>
            <p:ph type="title"/>
          </p:nvPr>
        </p:nvSpPr>
        <p:spPr>
          <a:xfrm>
            <a:off x="1097280" y="286603"/>
            <a:ext cx="10058400" cy="1450757"/>
          </a:xfrm>
        </p:spPr>
        <p:txBody>
          <a:bodyPr>
            <a:normAutofit/>
          </a:bodyPr>
          <a:lstStyle/>
          <a:p>
            <a:r>
              <a:rPr lang="en-US" dirty="0">
                <a:latin typeface="+mn-lt"/>
              </a:rPr>
              <a:t>Next Steps</a:t>
            </a:r>
          </a:p>
        </p:txBody>
      </p:sp>
      <p:graphicFrame>
        <p:nvGraphicFramePr>
          <p:cNvPr id="21" name="Content Placeholder 2">
            <a:extLst>
              <a:ext uri="{FF2B5EF4-FFF2-40B4-BE49-F238E27FC236}">
                <a16:creationId xmlns:a16="http://schemas.microsoft.com/office/drawing/2014/main" id="{CF848E2E-AE63-41B9-BD6D-8A1E50E822E2}"/>
              </a:ext>
            </a:extLst>
          </p:cNvPr>
          <p:cNvGraphicFramePr>
            <a:graphicFrameLocks noGrp="1"/>
          </p:cNvGraphicFramePr>
          <p:nvPr>
            <p:ph idx="1"/>
            <p:extLst>
              <p:ext uri="{D42A27DB-BD31-4B8C-83A1-F6EECF244321}">
                <p14:modId xmlns:p14="http://schemas.microsoft.com/office/powerpoint/2010/main" val="458780648"/>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4" name="Picture 23" descr="cid:C3C54F95-A8D9-4B14-B370-6F51253153A9">
            <a:extLst>
              <a:ext uri="{FF2B5EF4-FFF2-40B4-BE49-F238E27FC236}">
                <a16:creationId xmlns:a16="http://schemas.microsoft.com/office/drawing/2014/main" id="{52E3D968-E59A-4A46-B127-5F33E3BF209E}"/>
              </a:ext>
            </a:extLst>
          </p:cNvPr>
          <p:cNvPicPr/>
          <p:nvPr/>
        </p:nvPicPr>
        <p:blipFill>
          <a:blip r:embed="rId7" r:link="rId8">
            <a:extLst>
              <a:ext uri="{28A0092B-C50C-407E-A947-70E740481C1C}">
                <a14:useLocalDpi xmlns:a14="http://schemas.microsoft.com/office/drawing/2010/main" val="0"/>
              </a:ext>
            </a:extLst>
          </a:blip>
          <a:stretch>
            <a:fillRect/>
          </a:stretch>
        </p:blipFill>
        <p:spPr bwMode="auto">
          <a:xfrm>
            <a:off x="9008612" y="303203"/>
            <a:ext cx="2846042" cy="601431"/>
          </a:xfrm>
          <a:prstGeom prst="rect">
            <a:avLst/>
          </a:prstGeom>
          <a:noFill/>
          <a:ln>
            <a:noFill/>
          </a:ln>
        </p:spPr>
      </p:pic>
    </p:spTree>
    <p:extLst>
      <p:ext uri="{BB962C8B-B14F-4D97-AF65-F5344CB8AC3E}">
        <p14:creationId xmlns:p14="http://schemas.microsoft.com/office/powerpoint/2010/main" val="3448395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1CF6CE0-DFE0-40FF-A8F5-BCB9FE94FA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F1AD8E74-217D-466F-A776-590BC609E6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2C984A69-A9E4-485D-BE1E-21A590126AE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3558DB37-9FEE-48A2-8578-ED04015739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F7FCCA6-00E2-4F74-A105-0D769872F2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66800" y="5252936"/>
            <a:ext cx="10058400" cy="1028715"/>
          </a:xfrm>
        </p:spPr>
        <p:txBody>
          <a:bodyPr vert="horz" lIns="91440" tIns="45720" rIns="91440" bIns="45720" rtlCol="0" anchor="ctr">
            <a:normAutofit/>
          </a:bodyPr>
          <a:lstStyle/>
          <a:p>
            <a:pPr algn="ctr"/>
            <a:r>
              <a:rPr lang="en-US" sz="4800"/>
              <a:t>Resources &amp; References</a:t>
            </a:r>
          </a:p>
        </p:txBody>
      </p:sp>
      <p:sp>
        <p:nvSpPr>
          <p:cNvPr id="22" name="TextBox 3">
            <a:extLst>
              <a:ext uri="{FF2B5EF4-FFF2-40B4-BE49-F238E27FC236}">
                <a16:creationId xmlns:a16="http://schemas.microsoft.com/office/drawing/2014/main" id="{D754A67D-02EC-5041-B775-2C8895F04A8F}"/>
              </a:ext>
            </a:extLst>
          </p:cNvPr>
          <p:cNvSpPr txBox="1"/>
          <p:nvPr/>
        </p:nvSpPr>
        <p:spPr>
          <a:xfrm>
            <a:off x="522513" y="457200"/>
            <a:ext cx="11390813" cy="4495799"/>
          </a:xfrm>
          <a:prstGeom prst="rect">
            <a:avLst/>
          </a:prstGeom>
        </p:spPr>
        <p:txBody>
          <a:bodyPr vert="horz" lIns="0" tIns="45720" rIns="0" bIns="45720" rtlCol="0">
            <a:normAutofit fontScale="92500"/>
          </a:bodyPr>
          <a:lstStyle/>
          <a:p>
            <a:pPr defTabSz="914400">
              <a:lnSpc>
                <a:spcPct val="90000"/>
              </a:lnSpc>
              <a:spcAft>
                <a:spcPts val="600"/>
              </a:spcAft>
              <a:buClr>
                <a:schemeClr val="accent1"/>
              </a:buClr>
              <a:buFont typeface="Calibri" panose="020F0502020204030204" pitchFamily="34" charset="0"/>
            </a:pPr>
            <a:r>
              <a:rPr lang="en-US" sz="1400" dirty="0">
                <a:solidFill>
                  <a:schemeClr val="tx1">
                    <a:lumMod val="75000"/>
                    <a:lumOff val="25000"/>
                  </a:schemeClr>
                </a:solidFill>
              </a:rPr>
              <a:t>Bartlett, L and </a:t>
            </a:r>
            <a:r>
              <a:rPr lang="en-US" sz="1400" dirty="0" err="1">
                <a:solidFill>
                  <a:schemeClr val="tx1">
                    <a:lumMod val="75000"/>
                    <a:lumOff val="25000"/>
                  </a:schemeClr>
                </a:solidFill>
              </a:rPr>
              <a:t>Vavrus</a:t>
            </a:r>
            <a:r>
              <a:rPr lang="en-US" sz="1400" dirty="0">
                <a:solidFill>
                  <a:schemeClr val="tx1">
                    <a:lumMod val="75000"/>
                    <a:lumOff val="25000"/>
                  </a:schemeClr>
                </a:solidFill>
              </a:rPr>
              <a:t>, F. (2017). </a:t>
            </a:r>
            <a:r>
              <a:rPr lang="en-US" sz="1400" i="1" dirty="0">
                <a:solidFill>
                  <a:schemeClr val="tx1">
                    <a:lumMod val="75000"/>
                    <a:lumOff val="25000"/>
                  </a:schemeClr>
                </a:solidFill>
              </a:rPr>
              <a:t>Rethinking Case Study Research: A Comparative Approa</a:t>
            </a:r>
            <a:r>
              <a:rPr lang="en-US" sz="1400" dirty="0">
                <a:solidFill>
                  <a:schemeClr val="tx1">
                    <a:lumMod val="75000"/>
                    <a:lumOff val="25000"/>
                  </a:schemeClr>
                </a:solidFill>
              </a:rPr>
              <a:t>ch. Routledge Press.</a:t>
            </a:r>
          </a:p>
          <a:p>
            <a:pPr defTabSz="914400">
              <a:lnSpc>
                <a:spcPct val="90000"/>
              </a:lnSpc>
              <a:spcAft>
                <a:spcPts val="600"/>
              </a:spcAft>
              <a:buClr>
                <a:schemeClr val="accent1"/>
              </a:buClr>
              <a:buFont typeface="Calibri" panose="020F0502020204030204" pitchFamily="34" charset="0"/>
            </a:pPr>
            <a:r>
              <a:rPr lang="en-US" sz="1400" dirty="0">
                <a:solidFill>
                  <a:schemeClr val="tx1">
                    <a:lumMod val="75000"/>
                    <a:lumOff val="25000"/>
                  </a:schemeClr>
                </a:solidFill>
              </a:rPr>
              <a:t>Burns, P. B., </a:t>
            </a:r>
            <a:r>
              <a:rPr lang="en-US" sz="1400" dirty="0" err="1">
                <a:solidFill>
                  <a:schemeClr val="tx1">
                    <a:lumMod val="75000"/>
                    <a:lumOff val="25000"/>
                  </a:schemeClr>
                </a:solidFill>
              </a:rPr>
              <a:t>Rohrich</a:t>
            </a:r>
            <a:r>
              <a:rPr lang="en-US" sz="1400" dirty="0">
                <a:solidFill>
                  <a:schemeClr val="tx1">
                    <a:lumMod val="75000"/>
                    <a:lumOff val="25000"/>
                  </a:schemeClr>
                </a:solidFill>
              </a:rPr>
              <a:t>, R. J., &amp; Chung, K. C. (2011). The levels of evidence and their role in evidence-based medicine. </a:t>
            </a:r>
            <a:r>
              <a:rPr lang="en-US" sz="1400" i="1" dirty="0">
                <a:solidFill>
                  <a:schemeClr val="tx1">
                    <a:lumMod val="75000"/>
                    <a:lumOff val="25000"/>
                  </a:schemeClr>
                </a:solidFill>
              </a:rPr>
              <a:t>Plastic and reconstructive surgery</a:t>
            </a:r>
            <a:r>
              <a:rPr lang="en-US" sz="1400" dirty="0">
                <a:solidFill>
                  <a:schemeClr val="tx1">
                    <a:lumMod val="75000"/>
                    <a:lumOff val="25000"/>
                  </a:schemeClr>
                </a:solidFill>
              </a:rPr>
              <a:t>, </a:t>
            </a:r>
            <a:r>
              <a:rPr lang="en-US" sz="1400" i="1" dirty="0">
                <a:solidFill>
                  <a:schemeClr val="tx1">
                    <a:lumMod val="75000"/>
                    <a:lumOff val="25000"/>
                  </a:schemeClr>
                </a:solidFill>
              </a:rPr>
              <a:t>128</a:t>
            </a:r>
            <a:r>
              <a:rPr lang="en-US" sz="1400" dirty="0">
                <a:solidFill>
                  <a:schemeClr val="tx1">
                    <a:lumMod val="75000"/>
                    <a:lumOff val="25000"/>
                  </a:schemeClr>
                </a:solidFill>
              </a:rPr>
              <a:t>(1), 305–310. </a:t>
            </a:r>
            <a:r>
              <a:rPr lang="en-US" sz="1400" dirty="0">
                <a:solidFill>
                  <a:schemeClr val="tx1">
                    <a:lumMod val="75000"/>
                    <a:lumOff val="25000"/>
                  </a:schemeClr>
                </a:solidFill>
                <a:hlinkClick r:id="rId2"/>
              </a:rPr>
              <a:t>https://doi.org/10.1097/PRS.0b013e318219c171</a:t>
            </a:r>
            <a:endParaRPr lang="en-US" sz="1400"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sz="1400" dirty="0">
                <a:solidFill>
                  <a:schemeClr val="tx1">
                    <a:lumMod val="75000"/>
                    <a:lumOff val="25000"/>
                  </a:schemeClr>
                </a:solidFill>
              </a:rPr>
              <a:t>Crowe, S., </a:t>
            </a:r>
            <a:r>
              <a:rPr lang="en-US" sz="1400" dirty="0" err="1">
                <a:solidFill>
                  <a:schemeClr val="tx1">
                    <a:lumMod val="75000"/>
                    <a:lumOff val="25000"/>
                  </a:schemeClr>
                </a:solidFill>
              </a:rPr>
              <a:t>Cresswell</a:t>
            </a:r>
            <a:r>
              <a:rPr lang="en-US" sz="1400" dirty="0">
                <a:solidFill>
                  <a:schemeClr val="tx1">
                    <a:lumMod val="75000"/>
                    <a:lumOff val="25000"/>
                  </a:schemeClr>
                </a:solidFill>
              </a:rPr>
              <a:t>, K., Robertson, A., </a:t>
            </a:r>
            <a:r>
              <a:rPr lang="en-US" sz="1400" dirty="0" err="1">
                <a:solidFill>
                  <a:schemeClr val="tx1">
                    <a:lumMod val="75000"/>
                    <a:lumOff val="25000"/>
                  </a:schemeClr>
                </a:solidFill>
              </a:rPr>
              <a:t>Huby</a:t>
            </a:r>
            <a:r>
              <a:rPr lang="en-US" sz="1400" dirty="0">
                <a:solidFill>
                  <a:schemeClr val="tx1">
                    <a:lumMod val="75000"/>
                    <a:lumOff val="25000"/>
                  </a:schemeClr>
                </a:solidFill>
              </a:rPr>
              <a:t>, G., Avery, A., &amp; Sheikh, A. (2011). The case study approach. </a:t>
            </a:r>
            <a:r>
              <a:rPr lang="en-US" sz="1400" i="1" dirty="0">
                <a:solidFill>
                  <a:schemeClr val="tx1">
                    <a:lumMod val="75000"/>
                    <a:lumOff val="25000"/>
                  </a:schemeClr>
                </a:solidFill>
              </a:rPr>
              <a:t>BMC medical research methodology</a:t>
            </a:r>
            <a:r>
              <a:rPr lang="en-US" sz="1400" dirty="0">
                <a:solidFill>
                  <a:schemeClr val="tx1">
                    <a:lumMod val="75000"/>
                    <a:lumOff val="25000"/>
                  </a:schemeClr>
                </a:solidFill>
              </a:rPr>
              <a:t>, </a:t>
            </a:r>
            <a:r>
              <a:rPr lang="en-US" sz="1400" i="1" dirty="0">
                <a:solidFill>
                  <a:schemeClr val="tx1">
                    <a:lumMod val="75000"/>
                    <a:lumOff val="25000"/>
                  </a:schemeClr>
                </a:solidFill>
              </a:rPr>
              <a:t>11</a:t>
            </a:r>
            <a:r>
              <a:rPr lang="en-US" sz="1400" dirty="0">
                <a:solidFill>
                  <a:schemeClr val="tx1">
                    <a:lumMod val="75000"/>
                    <a:lumOff val="25000"/>
                  </a:schemeClr>
                </a:solidFill>
              </a:rPr>
              <a:t>, 100. https://</a:t>
            </a:r>
            <a:r>
              <a:rPr lang="en-US" sz="1400" dirty="0" err="1">
                <a:solidFill>
                  <a:schemeClr val="tx1">
                    <a:lumMod val="75000"/>
                    <a:lumOff val="25000"/>
                  </a:schemeClr>
                </a:solidFill>
              </a:rPr>
              <a:t>doi.org</a:t>
            </a:r>
            <a:r>
              <a:rPr lang="en-US" sz="1400" dirty="0">
                <a:solidFill>
                  <a:schemeClr val="tx1">
                    <a:lumMod val="75000"/>
                    <a:lumOff val="25000"/>
                  </a:schemeClr>
                </a:solidFill>
              </a:rPr>
              <a:t>/10.1186/1471-2288-11-100</a:t>
            </a:r>
          </a:p>
          <a:p>
            <a:pPr defTabSz="914400">
              <a:lnSpc>
                <a:spcPct val="90000"/>
              </a:lnSpc>
              <a:spcAft>
                <a:spcPts val="600"/>
              </a:spcAft>
              <a:buClr>
                <a:schemeClr val="accent1"/>
              </a:buClr>
              <a:buFont typeface="Calibri" panose="020F0502020204030204" pitchFamily="34" charset="0"/>
            </a:pPr>
            <a:r>
              <a:rPr lang="en-US" sz="1400" dirty="0">
                <a:solidFill>
                  <a:schemeClr val="tx1">
                    <a:lumMod val="75000"/>
                    <a:lumOff val="25000"/>
                  </a:schemeClr>
                </a:solidFill>
              </a:rPr>
              <a:t>Fitchett, G. (2011) Making Our Case(s), Journal of Health Care Chaplaincy, 17:1-2, 3-18, DOI: </a:t>
            </a:r>
            <a:r>
              <a:rPr lang="en-US" sz="1400" u="sng" dirty="0">
                <a:solidFill>
                  <a:schemeClr val="tx1">
                    <a:lumMod val="75000"/>
                    <a:lumOff val="25000"/>
                  </a:schemeClr>
                </a:solidFill>
                <a:hlinkClick r:id="rId3"/>
              </a:rPr>
              <a:t>10.1080/08854726.2011.559829</a:t>
            </a:r>
            <a:endParaRPr lang="en-US" sz="1400" u="sng"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sz="1400" dirty="0">
                <a:solidFill>
                  <a:schemeClr val="tx1">
                    <a:lumMod val="75000"/>
                    <a:lumOff val="25000"/>
                  </a:schemeClr>
                </a:solidFill>
              </a:rPr>
              <a:t>Fitchett, G. &amp; Nolan, S. (Eds.). (2015). </a:t>
            </a:r>
            <a:r>
              <a:rPr lang="en-US" sz="1400" i="1" dirty="0">
                <a:solidFill>
                  <a:schemeClr val="tx1">
                    <a:lumMod val="75000"/>
                    <a:lumOff val="25000"/>
                  </a:schemeClr>
                </a:solidFill>
              </a:rPr>
              <a:t>Spiritual Care in Practice: Case Studies in Healthcare Chaplaincy. </a:t>
            </a:r>
            <a:r>
              <a:rPr lang="en-US" sz="1400" dirty="0">
                <a:solidFill>
                  <a:schemeClr val="tx1">
                    <a:lumMod val="75000"/>
                    <a:lumOff val="25000"/>
                  </a:schemeClr>
                </a:solidFill>
              </a:rPr>
              <a:t>Jessica Kingsley Publishers. </a:t>
            </a:r>
          </a:p>
          <a:p>
            <a:pPr defTabSz="914400">
              <a:lnSpc>
                <a:spcPct val="90000"/>
              </a:lnSpc>
              <a:spcAft>
                <a:spcPts val="600"/>
              </a:spcAft>
              <a:buClr>
                <a:schemeClr val="accent1"/>
              </a:buClr>
              <a:buFont typeface="Calibri" panose="020F0502020204030204" pitchFamily="34" charset="0"/>
            </a:pPr>
            <a:r>
              <a:rPr lang="en-US" sz="1400" dirty="0">
                <a:solidFill>
                  <a:schemeClr val="tx1">
                    <a:lumMod val="75000"/>
                    <a:lumOff val="25000"/>
                  </a:schemeClr>
                </a:solidFill>
              </a:rPr>
              <a:t>Fitchett, G. &amp; Nolan, S. (Eds.). (2018). </a:t>
            </a:r>
            <a:r>
              <a:rPr lang="en-US" sz="1400" i="1" dirty="0">
                <a:solidFill>
                  <a:schemeClr val="tx1">
                    <a:lumMod val="75000"/>
                    <a:lumOff val="25000"/>
                  </a:schemeClr>
                </a:solidFill>
              </a:rPr>
              <a:t>Case Studies in Spiritual Care: Healthcare Chaplaincy Assessments, Interventions, &amp; Outcomes. </a:t>
            </a:r>
            <a:r>
              <a:rPr lang="en-US" sz="1400" dirty="0">
                <a:solidFill>
                  <a:schemeClr val="tx1">
                    <a:lumMod val="75000"/>
                    <a:lumOff val="25000"/>
                  </a:schemeClr>
                </a:solidFill>
              </a:rPr>
              <a:t>Jessica Kingsley Publishers. </a:t>
            </a:r>
          </a:p>
          <a:p>
            <a:pPr defTabSz="914400">
              <a:lnSpc>
                <a:spcPct val="90000"/>
              </a:lnSpc>
              <a:spcAft>
                <a:spcPts val="600"/>
              </a:spcAft>
              <a:buClr>
                <a:schemeClr val="accent1"/>
              </a:buClr>
              <a:buFont typeface="Calibri" panose="020F0502020204030204" pitchFamily="34" charset="0"/>
            </a:pPr>
            <a:r>
              <a:rPr lang="en-US" sz="1400" dirty="0" err="1">
                <a:solidFill>
                  <a:schemeClr val="tx1">
                    <a:lumMod val="75000"/>
                    <a:lumOff val="25000"/>
                  </a:schemeClr>
                </a:solidFill>
              </a:rPr>
              <a:t>Kruizinga</a:t>
            </a:r>
            <a:r>
              <a:rPr lang="en-US" sz="1400" dirty="0">
                <a:solidFill>
                  <a:schemeClr val="tx1">
                    <a:lumMod val="75000"/>
                    <a:lumOff val="25000"/>
                  </a:schemeClr>
                </a:solidFill>
              </a:rPr>
              <a:t>, R., </a:t>
            </a:r>
            <a:r>
              <a:rPr lang="en-US" sz="1400" dirty="0" err="1">
                <a:solidFill>
                  <a:schemeClr val="tx1">
                    <a:lumMod val="75000"/>
                    <a:lumOff val="25000"/>
                  </a:schemeClr>
                </a:solidFill>
              </a:rPr>
              <a:t>Körver</a:t>
            </a:r>
            <a:r>
              <a:rPr lang="en-US" sz="1400" dirty="0">
                <a:solidFill>
                  <a:schemeClr val="tx1">
                    <a:lumMod val="75000"/>
                    <a:lumOff val="25000"/>
                  </a:schemeClr>
                </a:solidFill>
              </a:rPr>
              <a:t>, J., Walton, M. &amp; </a:t>
            </a:r>
            <a:r>
              <a:rPr lang="en-US" sz="1400" dirty="0" err="1">
                <a:solidFill>
                  <a:schemeClr val="tx1">
                    <a:lumMod val="75000"/>
                    <a:lumOff val="25000"/>
                  </a:schemeClr>
                </a:solidFill>
              </a:rPr>
              <a:t>Stoutjesdijk</a:t>
            </a:r>
            <a:r>
              <a:rPr lang="en-US" sz="1400" dirty="0">
                <a:solidFill>
                  <a:schemeClr val="tx1">
                    <a:lumMod val="75000"/>
                    <a:lumOff val="25000"/>
                  </a:schemeClr>
                </a:solidFill>
              </a:rPr>
              <a:t>, M. (Eds.). (2021). </a:t>
            </a:r>
            <a:r>
              <a:rPr lang="en-US" sz="1400" i="1" dirty="0">
                <a:solidFill>
                  <a:schemeClr val="tx1">
                    <a:lumMod val="75000"/>
                    <a:lumOff val="25000"/>
                  </a:schemeClr>
                </a:solidFill>
              </a:rPr>
              <a:t>Learning from Case Studies in </a:t>
            </a:r>
            <a:r>
              <a:rPr lang="en-US" sz="1400" i="1" dirty="0" err="1">
                <a:solidFill>
                  <a:schemeClr val="tx1">
                    <a:lumMod val="75000"/>
                    <a:lumOff val="25000"/>
                  </a:schemeClr>
                </a:solidFill>
              </a:rPr>
              <a:t>Chaplainy</a:t>
            </a:r>
            <a:r>
              <a:rPr lang="en-US" sz="1400" i="1" dirty="0">
                <a:solidFill>
                  <a:schemeClr val="tx1">
                    <a:lumMod val="75000"/>
                    <a:lumOff val="25000"/>
                  </a:schemeClr>
                </a:solidFill>
              </a:rPr>
              <a:t>: Towards Practice Based Evidence and Professionalism. </a:t>
            </a:r>
            <a:r>
              <a:rPr lang="en-US" sz="1400" dirty="0" err="1">
                <a:solidFill>
                  <a:schemeClr val="tx1">
                    <a:lumMod val="75000"/>
                    <a:lumOff val="25000"/>
                  </a:schemeClr>
                </a:solidFill>
              </a:rPr>
              <a:t>Eburon</a:t>
            </a:r>
            <a:r>
              <a:rPr lang="en-US" sz="1400" dirty="0">
                <a:solidFill>
                  <a:schemeClr val="tx1">
                    <a:lumMod val="75000"/>
                    <a:lumOff val="25000"/>
                  </a:schemeClr>
                </a:solidFill>
              </a:rPr>
              <a:t> Academic Publishers. </a:t>
            </a:r>
          </a:p>
          <a:p>
            <a:pPr defTabSz="914400">
              <a:lnSpc>
                <a:spcPct val="90000"/>
              </a:lnSpc>
              <a:spcAft>
                <a:spcPts val="600"/>
              </a:spcAft>
              <a:buClr>
                <a:schemeClr val="accent1"/>
              </a:buClr>
              <a:buFont typeface="Calibri" panose="020F0502020204030204" pitchFamily="34" charset="0"/>
            </a:pPr>
            <a:r>
              <a:rPr lang="en-US" sz="1400" dirty="0">
                <a:solidFill>
                  <a:schemeClr val="tx1">
                    <a:lumMod val="75000"/>
                    <a:lumOff val="25000"/>
                  </a:schemeClr>
                </a:solidFill>
              </a:rPr>
              <a:t>McCurdy, D.B. &amp; Fitchett, G. (2011): Ethical Issues in Case Study Publication: “Making our Case(s)” Ethically, </a:t>
            </a:r>
            <a:r>
              <a:rPr lang="en-US" sz="1400" i="1" dirty="0">
                <a:solidFill>
                  <a:schemeClr val="tx1">
                    <a:lumMod val="75000"/>
                    <a:lumOff val="25000"/>
                  </a:schemeClr>
                </a:solidFill>
              </a:rPr>
              <a:t>Journal of Health Care Chaplaincy</a:t>
            </a:r>
            <a:r>
              <a:rPr lang="en-US" sz="1400" dirty="0">
                <a:solidFill>
                  <a:schemeClr val="tx1">
                    <a:lumMod val="75000"/>
                    <a:lumOff val="25000"/>
                  </a:schemeClr>
                </a:solidFill>
              </a:rPr>
              <a:t>, 17:1-2, 55-74.</a:t>
            </a:r>
          </a:p>
          <a:p>
            <a:pPr defTabSz="914400">
              <a:lnSpc>
                <a:spcPct val="90000"/>
              </a:lnSpc>
              <a:spcAft>
                <a:spcPts val="600"/>
              </a:spcAft>
              <a:buClr>
                <a:schemeClr val="accent1"/>
              </a:buClr>
              <a:buFont typeface="Calibri" panose="020F0502020204030204" pitchFamily="34" charset="0"/>
            </a:pPr>
            <a:r>
              <a:rPr lang="en-US" sz="1400" dirty="0" err="1">
                <a:solidFill>
                  <a:schemeClr val="tx1">
                    <a:lumMod val="75000"/>
                    <a:lumOff val="25000"/>
                  </a:schemeClr>
                </a:solidFill>
              </a:rPr>
              <a:t>Riessman</a:t>
            </a:r>
            <a:r>
              <a:rPr lang="en-US" sz="1400" dirty="0">
                <a:solidFill>
                  <a:schemeClr val="tx1">
                    <a:lumMod val="75000"/>
                    <a:lumOff val="25000"/>
                  </a:schemeClr>
                </a:solidFill>
              </a:rPr>
              <a:t>, C. K. (2008). </a:t>
            </a:r>
            <a:r>
              <a:rPr lang="en-US" sz="1400" i="1" dirty="0">
                <a:solidFill>
                  <a:schemeClr val="tx1">
                    <a:lumMod val="75000"/>
                    <a:lumOff val="25000"/>
                  </a:schemeClr>
                </a:solidFill>
              </a:rPr>
              <a:t>Narrative Methods for the Human Sciences</a:t>
            </a:r>
            <a:r>
              <a:rPr lang="en-US" sz="1400" dirty="0">
                <a:solidFill>
                  <a:schemeClr val="tx1">
                    <a:lumMod val="75000"/>
                    <a:lumOff val="25000"/>
                  </a:schemeClr>
                </a:solidFill>
              </a:rPr>
              <a:t>. Sage Publications. </a:t>
            </a:r>
          </a:p>
          <a:p>
            <a:pPr defTabSz="914400">
              <a:lnSpc>
                <a:spcPct val="90000"/>
              </a:lnSpc>
              <a:spcAft>
                <a:spcPts val="600"/>
              </a:spcAft>
              <a:buClr>
                <a:schemeClr val="accent1"/>
              </a:buClr>
            </a:pPr>
            <a:r>
              <a:rPr lang="en-US" sz="1400" dirty="0">
                <a:solidFill>
                  <a:schemeClr val="tx1">
                    <a:lumMod val="75000"/>
                    <a:lumOff val="25000"/>
                  </a:schemeClr>
                </a:solidFill>
              </a:rPr>
              <a:t>Stake, R.E. (2006) </a:t>
            </a:r>
            <a:r>
              <a:rPr lang="en-US" sz="1400" i="1" dirty="0">
                <a:solidFill>
                  <a:schemeClr val="tx1">
                    <a:lumMod val="75000"/>
                    <a:lumOff val="25000"/>
                  </a:schemeClr>
                </a:solidFill>
              </a:rPr>
              <a:t>Multiple Case Study Analysis</a:t>
            </a:r>
            <a:r>
              <a:rPr lang="en-US" sz="1400" dirty="0">
                <a:solidFill>
                  <a:schemeClr val="tx1">
                    <a:lumMod val="75000"/>
                    <a:lumOff val="25000"/>
                  </a:schemeClr>
                </a:solidFill>
              </a:rPr>
              <a:t>. Guilford Press. </a:t>
            </a:r>
          </a:p>
          <a:p>
            <a:pPr defTabSz="914400">
              <a:lnSpc>
                <a:spcPct val="90000"/>
              </a:lnSpc>
              <a:spcAft>
                <a:spcPts val="600"/>
              </a:spcAft>
              <a:buClr>
                <a:schemeClr val="accent1"/>
              </a:buClr>
            </a:pPr>
            <a:r>
              <a:rPr lang="en-US" sz="1400" dirty="0">
                <a:solidFill>
                  <a:schemeClr val="tx1">
                    <a:lumMod val="75000"/>
                    <a:lumOff val="25000"/>
                  </a:schemeClr>
                </a:solidFill>
              </a:rPr>
              <a:t>Thomas, G. (2016) </a:t>
            </a:r>
            <a:r>
              <a:rPr lang="en-US" sz="1400" i="1" dirty="0">
                <a:solidFill>
                  <a:schemeClr val="tx1">
                    <a:lumMod val="75000"/>
                    <a:lumOff val="25000"/>
                  </a:schemeClr>
                </a:solidFill>
              </a:rPr>
              <a:t>How to Do Your Case Study</a:t>
            </a:r>
            <a:r>
              <a:rPr lang="en-US" sz="1400" dirty="0">
                <a:solidFill>
                  <a:schemeClr val="tx1">
                    <a:lumMod val="75000"/>
                    <a:lumOff val="25000"/>
                  </a:schemeClr>
                </a:solidFill>
              </a:rPr>
              <a:t>. Sage Publications.</a:t>
            </a:r>
          </a:p>
          <a:p>
            <a:pPr defTabSz="914400">
              <a:lnSpc>
                <a:spcPct val="90000"/>
              </a:lnSpc>
              <a:spcAft>
                <a:spcPts val="600"/>
              </a:spcAft>
              <a:buClr>
                <a:schemeClr val="accent1"/>
              </a:buClr>
              <a:buFont typeface="Calibri" panose="020F0502020204030204" pitchFamily="34" charset="0"/>
            </a:pPr>
            <a:r>
              <a:rPr lang="en-US" sz="1400" dirty="0" err="1">
                <a:solidFill>
                  <a:schemeClr val="tx1">
                    <a:lumMod val="75000"/>
                    <a:lumOff val="25000"/>
                  </a:schemeClr>
                </a:solidFill>
              </a:rPr>
              <a:t>Wirpsa</a:t>
            </a:r>
            <a:r>
              <a:rPr lang="en-US" sz="1400" dirty="0">
                <a:solidFill>
                  <a:schemeClr val="tx1">
                    <a:lumMod val="75000"/>
                    <a:lumOff val="25000"/>
                  </a:schemeClr>
                </a:solidFill>
              </a:rPr>
              <a:t>, M.J. &amp; Pugliese, K. (Eds.). (2020). </a:t>
            </a:r>
            <a:r>
              <a:rPr lang="en-US" sz="1400" i="1" dirty="0">
                <a:solidFill>
                  <a:schemeClr val="tx1">
                    <a:lumMod val="75000"/>
                    <a:lumOff val="25000"/>
                  </a:schemeClr>
                </a:solidFill>
              </a:rPr>
              <a:t>Chaplains as Partners in Medical Decision-Making: Case Studies in Healthcare Chaplaincy. </a:t>
            </a:r>
            <a:r>
              <a:rPr lang="en-US" sz="1400" dirty="0">
                <a:solidFill>
                  <a:schemeClr val="tx1">
                    <a:lumMod val="75000"/>
                    <a:lumOff val="25000"/>
                  </a:schemeClr>
                </a:solidFill>
              </a:rPr>
              <a:t>Jessica Kingsley Publishers. </a:t>
            </a:r>
          </a:p>
          <a:p>
            <a:pPr defTabSz="914400">
              <a:lnSpc>
                <a:spcPct val="90000"/>
              </a:lnSpc>
              <a:spcAft>
                <a:spcPts val="600"/>
              </a:spcAft>
              <a:buClr>
                <a:schemeClr val="accent1"/>
              </a:buClr>
              <a:buFont typeface="Calibri" panose="020F0502020204030204" pitchFamily="34" charset="0"/>
            </a:pPr>
            <a:r>
              <a:rPr lang="en-US" sz="1400" dirty="0" err="1">
                <a:solidFill>
                  <a:schemeClr val="tx1">
                    <a:lumMod val="75000"/>
                    <a:lumOff val="25000"/>
                  </a:schemeClr>
                </a:solidFill>
              </a:rPr>
              <a:t>Wirpsa</a:t>
            </a:r>
            <a:r>
              <a:rPr lang="en-US" sz="1400" dirty="0">
                <a:solidFill>
                  <a:schemeClr val="tx1">
                    <a:lumMod val="75000"/>
                    <a:lumOff val="25000"/>
                  </a:schemeClr>
                </a:solidFill>
              </a:rPr>
              <a:t>, M.J , Johnson, E.R., Bieler, J., </a:t>
            </a:r>
            <a:r>
              <a:rPr lang="en-US" sz="1400" dirty="0" err="1">
                <a:solidFill>
                  <a:schemeClr val="tx1">
                    <a:lumMod val="75000"/>
                    <a:lumOff val="25000"/>
                  </a:schemeClr>
                </a:solidFill>
              </a:rPr>
              <a:t>Boyken</a:t>
            </a:r>
            <a:r>
              <a:rPr lang="en-US" sz="1400" dirty="0">
                <a:solidFill>
                  <a:schemeClr val="tx1">
                    <a:lumMod val="75000"/>
                    <a:lumOff val="25000"/>
                  </a:schemeClr>
                </a:solidFill>
              </a:rPr>
              <a:t>, L., Pugliese, K., </a:t>
            </a:r>
            <a:r>
              <a:rPr lang="en-US" sz="1400" dirty="0" err="1">
                <a:solidFill>
                  <a:schemeClr val="tx1">
                    <a:lumMod val="75000"/>
                    <a:lumOff val="25000"/>
                  </a:schemeClr>
                </a:solidFill>
              </a:rPr>
              <a:t>Rosencrans</a:t>
            </a:r>
            <a:r>
              <a:rPr lang="en-US" sz="1400" dirty="0">
                <a:solidFill>
                  <a:schemeClr val="tx1">
                    <a:lumMod val="75000"/>
                    <a:lumOff val="25000"/>
                  </a:schemeClr>
                </a:solidFill>
              </a:rPr>
              <a:t>, E., &amp; Murphy, P. (2019). Interprofessional Models for Shared Decision Making: The Role of the Health Care Chaplain. </a:t>
            </a:r>
            <a:r>
              <a:rPr lang="en-US" sz="1400" i="1" dirty="0">
                <a:solidFill>
                  <a:schemeClr val="tx1">
                    <a:lumMod val="75000"/>
                    <a:lumOff val="25000"/>
                  </a:schemeClr>
                </a:solidFill>
              </a:rPr>
              <a:t>Journal of health care chaplaincy</a:t>
            </a:r>
            <a:r>
              <a:rPr lang="en-US" sz="1400" dirty="0">
                <a:solidFill>
                  <a:schemeClr val="tx1">
                    <a:lumMod val="75000"/>
                    <a:lumOff val="25000"/>
                  </a:schemeClr>
                </a:solidFill>
              </a:rPr>
              <a:t>, </a:t>
            </a:r>
            <a:r>
              <a:rPr lang="en-US" sz="1400" i="1" dirty="0">
                <a:solidFill>
                  <a:schemeClr val="tx1">
                    <a:lumMod val="75000"/>
                    <a:lumOff val="25000"/>
                  </a:schemeClr>
                </a:solidFill>
              </a:rPr>
              <a:t>25</a:t>
            </a:r>
            <a:r>
              <a:rPr lang="en-US" sz="1400" dirty="0">
                <a:solidFill>
                  <a:schemeClr val="tx1">
                    <a:lumMod val="75000"/>
                    <a:lumOff val="25000"/>
                  </a:schemeClr>
                </a:solidFill>
              </a:rPr>
              <a:t>(1), 20–44. </a:t>
            </a:r>
            <a:r>
              <a:rPr lang="en-US" sz="1400" dirty="0">
                <a:solidFill>
                  <a:schemeClr val="tx1">
                    <a:lumMod val="75000"/>
                    <a:lumOff val="25000"/>
                  </a:schemeClr>
                </a:solidFill>
                <a:hlinkClick r:id="rId4"/>
              </a:rPr>
              <a:t>https://doi.org/10.1080/08854726.2018.1501131</a:t>
            </a:r>
            <a:endParaRPr lang="en-US" sz="1400"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sz="1400" dirty="0">
                <a:solidFill>
                  <a:schemeClr val="tx1">
                    <a:lumMod val="75000"/>
                    <a:lumOff val="25000"/>
                  </a:schemeClr>
                </a:solidFill>
              </a:rPr>
              <a:t>Yin, R.K. (2009). </a:t>
            </a:r>
            <a:r>
              <a:rPr lang="en-US" sz="1400" i="1" dirty="0">
                <a:solidFill>
                  <a:schemeClr val="tx1">
                    <a:lumMod val="75000"/>
                    <a:lumOff val="25000"/>
                  </a:schemeClr>
                </a:solidFill>
              </a:rPr>
              <a:t>Case Study Research: Design and Methods </a:t>
            </a:r>
            <a:r>
              <a:rPr lang="en-US" sz="1400" dirty="0">
                <a:solidFill>
                  <a:schemeClr val="tx1">
                    <a:lumMod val="75000"/>
                    <a:lumOff val="25000"/>
                  </a:schemeClr>
                </a:solidFill>
              </a:rPr>
              <a:t>(4</a:t>
            </a:r>
            <a:r>
              <a:rPr lang="en-US" sz="1400" baseline="30000" dirty="0">
                <a:solidFill>
                  <a:schemeClr val="tx1">
                    <a:lumMod val="75000"/>
                    <a:lumOff val="25000"/>
                  </a:schemeClr>
                </a:solidFill>
              </a:rPr>
              <a:t>th</a:t>
            </a:r>
            <a:r>
              <a:rPr lang="en-US" sz="1400" dirty="0">
                <a:solidFill>
                  <a:schemeClr val="tx1">
                    <a:lumMod val="75000"/>
                    <a:lumOff val="25000"/>
                  </a:schemeClr>
                </a:solidFill>
              </a:rPr>
              <a:t> </a:t>
            </a:r>
            <a:r>
              <a:rPr lang="en-US" sz="1400" dirty="0" err="1">
                <a:solidFill>
                  <a:schemeClr val="tx1">
                    <a:lumMod val="75000"/>
                    <a:lumOff val="25000"/>
                  </a:schemeClr>
                </a:solidFill>
              </a:rPr>
              <a:t>ed</a:t>
            </a:r>
            <a:r>
              <a:rPr lang="en-US" sz="1400" dirty="0">
                <a:solidFill>
                  <a:schemeClr val="tx1">
                    <a:lumMod val="75000"/>
                    <a:lumOff val="25000"/>
                  </a:schemeClr>
                </a:solidFill>
              </a:rPr>
              <a:t>). Sage Publications.</a:t>
            </a:r>
          </a:p>
          <a:p>
            <a:pPr defTabSz="914400">
              <a:lnSpc>
                <a:spcPct val="90000"/>
              </a:lnSpc>
              <a:spcAft>
                <a:spcPts val="600"/>
              </a:spcAft>
              <a:buClr>
                <a:schemeClr val="accent1"/>
              </a:buClr>
              <a:buFont typeface="Calibri" panose="020F0502020204030204" pitchFamily="34" charset="0"/>
            </a:pPr>
            <a:endParaRPr lang="en-US" sz="1100"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sz="1100"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sz="1100"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sz="1100" dirty="0">
              <a:solidFill>
                <a:schemeClr val="tx1">
                  <a:lumMod val="75000"/>
                  <a:lumOff val="25000"/>
                </a:schemeClr>
              </a:solidFill>
            </a:endParaRPr>
          </a:p>
        </p:txBody>
      </p:sp>
      <p:sp>
        <p:nvSpPr>
          <p:cNvPr id="19" name="Rectangle 18">
            <a:extLst>
              <a:ext uri="{FF2B5EF4-FFF2-40B4-BE49-F238E27FC236}">
                <a16:creationId xmlns:a16="http://schemas.microsoft.com/office/drawing/2014/main" id="{5E1ED12F-9F06-4B37-87B7-F98F52937F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664662" y="1938185"/>
            <a:ext cx="10708732" cy="539544"/>
          </a:xfrm>
          <a:prstGeom prst="rect">
            <a:avLst/>
          </a:prstGeom>
        </p:spPr>
        <p:txBody>
          <a:bodyPr wrap="square">
            <a:spAutoFit/>
          </a:bodyPr>
          <a:lstStyle/>
          <a:p>
            <a:endParaRPr lang="en-US" sz="2000" dirty="0"/>
          </a:p>
        </p:txBody>
      </p:sp>
    </p:spTree>
    <p:extLst>
      <p:ext uri="{BB962C8B-B14F-4D97-AF65-F5344CB8AC3E}">
        <p14:creationId xmlns:p14="http://schemas.microsoft.com/office/powerpoint/2010/main" val="1412358763"/>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06909-73B0-4CCE-B7E1-AE4E792978B5}"/>
              </a:ext>
            </a:extLst>
          </p:cNvPr>
          <p:cNvSpPr>
            <a:spLocks noGrp="1"/>
          </p:cNvSpPr>
          <p:nvPr>
            <p:ph type="title"/>
          </p:nvPr>
        </p:nvSpPr>
        <p:spPr>
          <a:xfrm>
            <a:off x="1097280" y="286603"/>
            <a:ext cx="10058400" cy="1450757"/>
          </a:xfrm>
        </p:spPr>
        <p:txBody>
          <a:bodyPr>
            <a:normAutofit/>
          </a:bodyPr>
          <a:lstStyle/>
          <a:p>
            <a:r>
              <a:rPr lang="en-US" dirty="0">
                <a:solidFill>
                  <a:schemeClr val="accent2"/>
                </a:solidFill>
                <a:latin typeface="+mn-lt"/>
              </a:rPr>
              <a:t>Outline and Logistics</a:t>
            </a:r>
          </a:p>
        </p:txBody>
      </p:sp>
      <p:pic>
        <p:nvPicPr>
          <p:cNvPr id="7" name="Graphic 6" descr="Questions">
            <a:extLst>
              <a:ext uri="{FF2B5EF4-FFF2-40B4-BE49-F238E27FC236}">
                <a16:creationId xmlns:a16="http://schemas.microsoft.com/office/drawing/2014/main" id="{531DFA58-8579-4B50-BA52-EA18B9EFE2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76432" y="2104325"/>
            <a:ext cx="3094997" cy="3094997"/>
          </a:xfrm>
          <a:prstGeom prst="rect">
            <a:avLst/>
          </a:prstGeom>
        </p:spPr>
      </p:pic>
      <p:sp>
        <p:nvSpPr>
          <p:cNvPr id="3" name="Content Placeholder 2">
            <a:extLst>
              <a:ext uri="{FF2B5EF4-FFF2-40B4-BE49-F238E27FC236}">
                <a16:creationId xmlns:a16="http://schemas.microsoft.com/office/drawing/2014/main" id="{C6F6CCB8-5E35-4BFD-9E88-2E561B1DD194}"/>
              </a:ext>
            </a:extLst>
          </p:cNvPr>
          <p:cNvSpPr>
            <a:spLocks noGrp="1"/>
          </p:cNvSpPr>
          <p:nvPr>
            <p:ph idx="1"/>
          </p:nvPr>
        </p:nvSpPr>
        <p:spPr>
          <a:xfrm>
            <a:off x="4345263" y="1976506"/>
            <a:ext cx="7047346" cy="4023360"/>
          </a:xfrm>
        </p:spPr>
        <p:txBody>
          <a:bodyPr>
            <a:normAutofit fontScale="92500" lnSpcReduction="10000"/>
          </a:bodyPr>
          <a:lstStyle/>
          <a:p>
            <a:pPr marL="0" indent="0">
              <a:buNone/>
            </a:pPr>
            <a:r>
              <a:rPr lang="en-US" sz="2100" b="1" dirty="0"/>
              <a:t>Chaplaincy Case Studies: Why do we need them?</a:t>
            </a:r>
          </a:p>
          <a:p>
            <a:pPr marL="0" indent="0">
              <a:buNone/>
            </a:pPr>
            <a:r>
              <a:rPr lang="en-US" sz="2100" b="1" dirty="0"/>
              <a:t>Current Status: Published, in process, and opportunities</a:t>
            </a:r>
          </a:p>
          <a:p>
            <a:pPr marL="0" indent="0">
              <a:buNone/>
            </a:pPr>
            <a:r>
              <a:rPr lang="en-US" sz="2100" b="1" dirty="0"/>
              <a:t>Case Study Research: A Qualitative Methodology</a:t>
            </a:r>
          </a:p>
          <a:p>
            <a:pPr lvl="1">
              <a:buFont typeface="Courier New" panose="02070309020205020404" pitchFamily="49" charset="0"/>
              <a:buChar char="o"/>
            </a:pPr>
            <a:r>
              <a:rPr lang="en-US" sz="1900" b="1" dirty="0"/>
              <a:t>The Nuts &amp; Bolts of Writing a Case Study </a:t>
            </a:r>
          </a:p>
          <a:p>
            <a:pPr lvl="1">
              <a:buFont typeface="Courier New" panose="02070309020205020404" pitchFamily="49" charset="0"/>
              <a:buChar char="o"/>
            </a:pPr>
            <a:r>
              <a:rPr lang="en-US" sz="1900" b="1" dirty="0"/>
              <a:t>The Ethics of Writing Case Studies</a:t>
            </a:r>
          </a:p>
          <a:p>
            <a:pPr marL="0" indent="0">
              <a:buNone/>
            </a:pPr>
            <a:r>
              <a:rPr lang="en-US" sz="2100" b="1" dirty="0"/>
              <a:t>Analyzing Case Studies</a:t>
            </a:r>
          </a:p>
          <a:p>
            <a:pPr marL="578358" lvl="1" indent="-285750">
              <a:buFont typeface="Courier New" panose="02070309020205020404" pitchFamily="49" charset="0"/>
              <a:buChar char="o"/>
            </a:pPr>
            <a:r>
              <a:rPr lang="en-US" sz="2100" b="1" dirty="0"/>
              <a:t>Lifting the Veil: Comparative Analysis</a:t>
            </a:r>
          </a:p>
          <a:p>
            <a:pPr marL="578358" lvl="1" indent="-285750">
              <a:buFont typeface="Courier New" panose="02070309020205020404" pitchFamily="49" charset="0"/>
              <a:buChar char="o"/>
            </a:pPr>
            <a:r>
              <a:rPr lang="en-US" sz="2100" b="1" dirty="0"/>
              <a:t>Generating Hypothesis for Future Research</a:t>
            </a:r>
          </a:p>
          <a:p>
            <a:pPr marL="578358" lvl="1" indent="-285750">
              <a:buFont typeface="Courier New" panose="02070309020205020404" pitchFamily="49" charset="0"/>
              <a:buChar char="o"/>
            </a:pPr>
            <a:r>
              <a:rPr lang="en-US" sz="2100" b="1" dirty="0"/>
              <a:t>Beyond the individual story of care – large scale cases</a:t>
            </a:r>
          </a:p>
          <a:p>
            <a:pPr marL="0" indent="0">
              <a:buNone/>
            </a:pPr>
            <a:endParaRPr lang="en-US" sz="1900" b="1" dirty="0"/>
          </a:p>
          <a:p>
            <a:pPr marL="0" indent="0">
              <a:buNone/>
            </a:pPr>
            <a:r>
              <a:rPr lang="en-US" sz="1900" i="1" dirty="0">
                <a:solidFill>
                  <a:schemeClr val="accent2"/>
                </a:solidFill>
              </a:rPr>
              <a:t>Please submit questions through the ”Questions” box </a:t>
            </a:r>
          </a:p>
        </p:txBody>
      </p:sp>
      <p:pic>
        <p:nvPicPr>
          <p:cNvPr id="17" name="Picture 16" descr="cid:C3C54F95-A8D9-4B14-B370-6F51253153A9">
            <a:extLst>
              <a:ext uri="{FF2B5EF4-FFF2-40B4-BE49-F238E27FC236}">
                <a16:creationId xmlns:a16="http://schemas.microsoft.com/office/drawing/2014/main" id="{0BB592D5-7E7A-4F16-AC78-1B93CCD4E0A2}"/>
              </a:ext>
            </a:extLst>
          </p:cNvPr>
          <p:cNvPicPr/>
          <p:nvPr/>
        </p:nvPicPr>
        <p:blipFill>
          <a:blip r:embed="rId5" r:link="rId6">
            <a:extLst>
              <a:ext uri="{28A0092B-C50C-407E-A947-70E740481C1C}">
                <a14:useLocalDpi xmlns:a14="http://schemas.microsoft.com/office/drawing/2010/main" val="0"/>
              </a:ext>
            </a:extLst>
          </a:blip>
          <a:stretch>
            <a:fillRect/>
          </a:stretch>
        </p:blipFill>
        <p:spPr bwMode="auto">
          <a:xfrm>
            <a:off x="9161012" y="455603"/>
            <a:ext cx="2846042" cy="601431"/>
          </a:xfrm>
          <a:prstGeom prst="rect">
            <a:avLst/>
          </a:prstGeom>
          <a:noFill/>
          <a:ln>
            <a:noFill/>
          </a:ln>
        </p:spPr>
      </p:pic>
    </p:spTree>
    <p:extLst>
      <p:ext uri="{BB962C8B-B14F-4D97-AF65-F5344CB8AC3E}">
        <p14:creationId xmlns:p14="http://schemas.microsoft.com/office/powerpoint/2010/main" val="2568079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F7C36B-2A95-4DB1-A402-5367DFD51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9FCA75FA-F681-4B5D-93C7-49F3DDA1D8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834E074C-27C4-4E38-B099-012123B754E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286603"/>
            <a:ext cx="10058400" cy="1450757"/>
          </a:xfrm>
        </p:spPr>
        <p:txBody>
          <a:bodyPr vert="horz" lIns="91440" tIns="45720" rIns="91440" bIns="45720" rtlCol="0" anchor="b">
            <a:normAutofit/>
          </a:bodyPr>
          <a:lstStyle/>
          <a:p>
            <a:r>
              <a:rPr lang="en-US" sz="4800" dirty="0">
                <a:solidFill>
                  <a:schemeClr val="tx1">
                    <a:lumMod val="75000"/>
                    <a:lumOff val="25000"/>
                  </a:schemeClr>
                </a:solidFill>
              </a:rPr>
              <a:t>Making a Case for Chaplaincy Case Study Research</a:t>
            </a:r>
          </a:p>
        </p:txBody>
      </p:sp>
      <p:sp>
        <p:nvSpPr>
          <p:cNvPr id="4" name="TextBox 3">
            <a:extLst>
              <a:ext uri="{FF2B5EF4-FFF2-40B4-BE49-F238E27FC236}">
                <a16:creationId xmlns:a16="http://schemas.microsoft.com/office/drawing/2014/main" id="{ED07C27B-9FB8-674A-9A53-68BBC998AE9F}"/>
              </a:ext>
            </a:extLst>
          </p:cNvPr>
          <p:cNvSpPr txBox="1"/>
          <p:nvPr/>
        </p:nvSpPr>
        <p:spPr>
          <a:xfrm>
            <a:off x="1097280" y="1803844"/>
            <a:ext cx="6454987" cy="4023360"/>
          </a:xfrm>
          <a:prstGeom prst="rect">
            <a:avLst/>
          </a:prstGeom>
        </p:spPr>
        <p:txBody>
          <a:bodyPr vert="horz" lIns="0" tIns="45720" rIns="0" bIns="45720" rtlCol="0">
            <a:normAutofit/>
          </a:bodyPr>
          <a:lstStyle/>
          <a:p>
            <a:pPr marL="285750" indent="-285750" defTabSz="914400">
              <a:lnSpc>
                <a:spcPct val="90000"/>
              </a:lnSpc>
              <a:spcAft>
                <a:spcPts val="600"/>
              </a:spcAft>
              <a:buClr>
                <a:schemeClr val="accent1"/>
              </a:buClr>
              <a:buFont typeface="Arial" panose="020B0604020202020204" pitchFamily="34" charset="0"/>
              <a:buChar char="•"/>
            </a:pPr>
            <a:r>
              <a:rPr lang="en-US" sz="1750" dirty="0">
                <a:solidFill>
                  <a:schemeClr val="tx1">
                    <a:lumMod val="75000"/>
                    <a:lumOff val="25000"/>
                  </a:schemeClr>
                </a:solidFill>
              </a:rPr>
              <a:t>Case Studies are the literal “Bread and Pasta” of our Pyramid of Evidence</a:t>
            </a:r>
          </a:p>
          <a:p>
            <a:pPr marL="285750" indent="-285750" defTabSz="914400">
              <a:lnSpc>
                <a:spcPct val="90000"/>
              </a:lnSpc>
              <a:spcAft>
                <a:spcPts val="600"/>
              </a:spcAft>
              <a:buClr>
                <a:schemeClr val="accent1"/>
              </a:buClr>
              <a:buFont typeface="Arial" panose="020B0604020202020204" pitchFamily="34" charset="0"/>
              <a:buChar char="•"/>
            </a:pPr>
            <a:r>
              <a:rPr lang="en-US" sz="1750" dirty="0">
                <a:solidFill>
                  <a:schemeClr val="tx1">
                    <a:lumMod val="75000"/>
                    <a:lumOff val="25000"/>
                  </a:schemeClr>
                </a:solidFill>
              </a:rPr>
              <a:t>Vital for building the field of chaplaincy and chaplaincy research </a:t>
            </a:r>
          </a:p>
          <a:p>
            <a:pPr marL="285750" indent="-285750" defTabSz="914400">
              <a:lnSpc>
                <a:spcPct val="90000"/>
              </a:lnSpc>
              <a:spcAft>
                <a:spcPts val="600"/>
              </a:spcAft>
              <a:buClr>
                <a:schemeClr val="accent1"/>
              </a:buClr>
              <a:buFont typeface="Arial" panose="020B0604020202020204" pitchFamily="34" charset="0"/>
              <a:buChar char="•"/>
            </a:pPr>
            <a:r>
              <a:rPr lang="en-US" sz="1750" dirty="0">
                <a:solidFill>
                  <a:schemeClr val="tx1">
                    <a:lumMod val="75000"/>
                    <a:lumOff val="25000"/>
                  </a:schemeClr>
                </a:solidFill>
              </a:rPr>
              <a:t>Education of chaplains and of non-chaplain healthcare colleagues</a:t>
            </a:r>
          </a:p>
          <a:p>
            <a:pPr marL="285750" indent="-285750" defTabSz="914400">
              <a:lnSpc>
                <a:spcPct val="90000"/>
              </a:lnSpc>
              <a:spcAft>
                <a:spcPts val="600"/>
              </a:spcAft>
              <a:buClr>
                <a:schemeClr val="accent1"/>
              </a:buClr>
              <a:buFont typeface="Arial" panose="020B0604020202020204" pitchFamily="34" charset="0"/>
              <a:buChar char="•"/>
            </a:pPr>
            <a:r>
              <a:rPr lang="en-US" sz="1750" dirty="0">
                <a:solidFill>
                  <a:schemeClr val="tx1">
                    <a:lumMod val="75000"/>
                    <a:lumOff val="25000"/>
                  </a:schemeClr>
                </a:solidFill>
              </a:rPr>
              <a:t>Skills for writing case studies are </a:t>
            </a:r>
            <a:r>
              <a:rPr lang="en-US" sz="1750" i="1" dirty="0">
                <a:solidFill>
                  <a:schemeClr val="tx1">
                    <a:lumMod val="75000"/>
                    <a:lumOff val="25000"/>
                  </a:schemeClr>
                </a:solidFill>
              </a:rPr>
              <a:t>inherent </a:t>
            </a:r>
            <a:r>
              <a:rPr lang="en-US" sz="1750" dirty="0">
                <a:solidFill>
                  <a:schemeClr val="tx1">
                    <a:lumMod val="75000"/>
                    <a:lumOff val="25000"/>
                  </a:schemeClr>
                </a:solidFill>
              </a:rPr>
              <a:t>to many chaplains because of our training process </a:t>
            </a:r>
          </a:p>
          <a:p>
            <a:pPr marL="285750" indent="-285750" defTabSz="914400">
              <a:lnSpc>
                <a:spcPct val="90000"/>
              </a:lnSpc>
              <a:spcAft>
                <a:spcPts val="600"/>
              </a:spcAft>
              <a:buClr>
                <a:schemeClr val="accent1"/>
              </a:buClr>
              <a:buFont typeface="Arial" panose="020B0604020202020204" pitchFamily="34" charset="0"/>
              <a:buChar char="•"/>
            </a:pPr>
            <a:r>
              <a:rPr lang="en-US" sz="1750" dirty="0">
                <a:solidFill>
                  <a:schemeClr val="tx1">
                    <a:lumMod val="75000"/>
                    <a:lumOff val="25000"/>
                  </a:schemeClr>
                </a:solidFill>
              </a:rPr>
              <a:t>Need a large # of case studies to understand themes and patterns.</a:t>
            </a:r>
          </a:p>
          <a:p>
            <a:pPr marL="285750" indent="-285750" defTabSz="914400">
              <a:lnSpc>
                <a:spcPct val="90000"/>
              </a:lnSpc>
              <a:spcAft>
                <a:spcPts val="600"/>
              </a:spcAft>
              <a:buClr>
                <a:schemeClr val="accent1"/>
              </a:buClr>
              <a:buFont typeface="Arial" panose="020B0604020202020204" pitchFamily="34" charset="0"/>
              <a:buChar char="•"/>
            </a:pPr>
            <a:r>
              <a:rPr lang="en-US" sz="1750" dirty="0">
                <a:solidFill>
                  <a:schemeClr val="tx1">
                    <a:lumMod val="75000"/>
                    <a:lumOff val="25000"/>
                  </a:schemeClr>
                </a:solidFill>
              </a:rPr>
              <a:t>Excellent entry-point for research-hesitant chaplains </a:t>
            </a:r>
          </a:p>
          <a:p>
            <a:pPr marL="285750" indent="-285750" defTabSz="914400">
              <a:lnSpc>
                <a:spcPct val="90000"/>
              </a:lnSpc>
              <a:spcAft>
                <a:spcPts val="600"/>
              </a:spcAft>
              <a:buClr>
                <a:schemeClr val="accent1"/>
              </a:buClr>
              <a:buFont typeface="Arial" panose="020B0604020202020204" pitchFamily="34" charset="0"/>
              <a:buChar char="•"/>
            </a:pPr>
            <a:r>
              <a:rPr lang="en-US" sz="1750" b="1" dirty="0">
                <a:solidFill>
                  <a:schemeClr val="tx1">
                    <a:lumMod val="75000"/>
                    <a:lumOff val="25000"/>
                  </a:schemeClr>
                </a:solidFill>
              </a:rPr>
              <a:t>Case studies and reports are an accepted form of evidence in the medical field. </a:t>
            </a:r>
            <a:r>
              <a:rPr lang="en-US" sz="1750" dirty="0">
                <a:solidFill>
                  <a:schemeClr val="tx1">
                    <a:lumMod val="75000"/>
                    <a:lumOff val="25000"/>
                  </a:schemeClr>
                </a:solidFill>
              </a:rPr>
              <a:t>This puts us on “playing ground” with our colleagues. </a:t>
            </a:r>
          </a:p>
          <a:p>
            <a:pPr marL="285750" indent="-285750" defTabSz="914400">
              <a:lnSpc>
                <a:spcPct val="90000"/>
              </a:lnSpc>
              <a:spcAft>
                <a:spcPts val="600"/>
              </a:spcAft>
              <a:buClr>
                <a:schemeClr val="accent1"/>
              </a:buClr>
              <a:buFont typeface="Arial" panose="020B0604020202020204" pitchFamily="34" charset="0"/>
              <a:buChar char="•"/>
            </a:pPr>
            <a:endParaRPr lang="en-US"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p:txBody>
      </p:sp>
      <p:pic>
        <p:nvPicPr>
          <p:cNvPr id="5" name="Picture 4" descr="The one chart you need to understand any health study | Case ...">
            <a:extLst>
              <a:ext uri="{FF2B5EF4-FFF2-40B4-BE49-F238E27FC236}">
                <a16:creationId xmlns:a16="http://schemas.microsoft.com/office/drawing/2014/main" id="{3F4734D2-F83F-294B-9420-777FD47F8FDD}"/>
              </a:ext>
            </a:extLst>
          </p:cNvPr>
          <p:cNvPicPr/>
          <p:nvPr/>
        </p:nvPicPr>
        <p:blipFill rotWithShape="1">
          <a:blip r:embed="rId3">
            <a:extLst>
              <a:ext uri="{28A0092B-C50C-407E-A947-70E740481C1C}">
                <a14:useLocalDpi xmlns:a14="http://schemas.microsoft.com/office/drawing/2010/main" val="0"/>
              </a:ext>
            </a:extLst>
          </a:blip>
          <a:srcRect l="22373" r="25916" b="-2"/>
          <a:stretch/>
        </p:blipFill>
        <p:spPr bwMode="auto">
          <a:xfrm>
            <a:off x="8020570" y="1916318"/>
            <a:ext cx="3135109" cy="3471012"/>
          </a:xfrm>
          <a:prstGeom prst="rect">
            <a:avLst/>
          </a:prstGeom>
          <a:noFill/>
        </p:spPr>
      </p:pic>
      <p:sp>
        <p:nvSpPr>
          <p:cNvPr id="3" name="Rectangle 2"/>
          <p:cNvSpPr/>
          <p:nvPr/>
        </p:nvSpPr>
        <p:spPr>
          <a:xfrm>
            <a:off x="664662" y="1938185"/>
            <a:ext cx="10708732" cy="539544"/>
          </a:xfrm>
          <a:prstGeom prst="rect">
            <a:avLst/>
          </a:prstGeom>
        </p:spPr>
        <p:txBody>
          <a:bodyPr wrap="square">
            <a:spAutoFit/>
          </a:bodyPr>
          <a:lstStyle/>
          <a:p>
            <a:endParaRPr lang="en-US" sz="2000" dirty="0"/>
          </a:p>
        </p:txBody>
      </p:sp>
      <p:cxnSp>
        <p:nvCxnSpPr>
          <p:cNvPr id="7" name="Straight Arrow Connector 6">
            <a:extLst>
              <a:ext uri="{FF2B5EF4-FFF2-40B4-BE49-F238E27FC236}">
                <a16:creationId xmlns:a16="http://schemas.microsoft.com/office/drawing/2014/main" id="{B0C82D31-F247-2C47-8EF4-BA50BE6C638C}"/>
              </a:ext>
            </a:extLst>
          </p:cNvPr>
          <p:cNvCxnSpPr/>
          <p:nvPr/>
        </p:nvCxnSpPr>
        <p:spPr>
          <a:xfrm flipH="1">
            <a:off x="10916529" y="3052689"/>
            <a:ext cx="889482" cy="13716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879066302"/>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Chaplaincy Case Study - BOOKS</a:t>
            </a:r>
          </a:p>
        </p:txBody>
      </p:sp>
      <p:pic>
        <p:nvPicPr>
          <p:cNvPr id="1026" name="Picture 2" descr="Spiritual Care in Practice: Case Studies in Healthcare Chaplaincy - Bull, Alister W (Contributions by), and Fitchett, George (Editor), and Nolan, Steve (Edito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9629" y="1913261"/>
            <a:ext cx="2483739" cy="37490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Case Studies in Spiritual Care: Healthcare Chaplaincy Assessments, Interven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7685" y="1913261"/>
            <a:ext cx="2486861" cy="37490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Chaplains as Partners in Medical Decision-Making: Case Studies in Healthcare Chaplaincy - Pugliese, Karen (Editor), and Wirpsa, M Jeanne (Editor), and Fitchett, George (Foreword b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2893" y="1913261"/>
            <a:ext cx="2493111" cy="37490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1162" y="5838202"/>
            <a:ext cx="2300748" cy="369332"/>
          </a:xfrm>
          <a:prstGeom prst="rect">
            <a:avLst/>
          </a:prstGeom>
          <a:noFill/>
        </p:spPr>
        <p:txBody>
          <a:bodyPr wrap="square" rtlCol="0">
            <a:spAutoFit/>
          </a:bodyPr>
          <a:lstStyle/>
          <a:p>
            <a:r>
              <a:rPr lang="en-US" dirty="0"/>
              <a:t>Fitchett &amp; Nolan, 2015</a:t>
            </a:r>
          </a:p>
        </p:txBody>
      </p:sp>
      <p:sp>
        <p:nvSpPr>
          <p:cNvPr id="8" name="TextBox 7"/>
          <p:cNvSpPr txBox="1"/>
          <p:nvPr/>
        </p:nvSpPr>
        <p:spPr>
          <a:xfrm>
            <a:off x="3368395" y="5838202"/>
            <a:ext cx="2300748" cy="369332"/>
          </a:xfrm>
          <a:prstGeom prst="rect">
            <a:avLst/>
          </a:prstGeom>
          <a:noFill/>
        </p:spPr>
        <p:txBody>
          <a:bodyPr wrap="square" rtlCol="0">
            <a:spAutoFit/>
          </a:bodyPr>
          <a:lstStyle/>
          <a:p>
            <a:r>
              <a:rPr lang="en-US" dirty="0"/>
              <a:t>Fitchett &amp; Nolan, 2018</a:t>
            </a:r>
          </a:p>
        </p:txBody>
      </p:sp>
      <p:sp>
        <p:nvSpPr>
          <p:cNvPr id="9" name="TextBox 8"/>
          <p:cNvSpPr txBox="1"/>
          <p:nvPr/>
        </p:nvSpPr>
        <p:spPr>
          <a:xfrm>
            <a:off x="6169551" y="5838202"/>
            <a:ext cx="2726512" cy="369332"/>
          </a:xfrm>
          <a:prstGeom prst="rect">
            <a:avLst/>
          </a:prstGeom>
          <a:noFill/>
        </p:spPr>
        <p:txBody>
          <a:bodyPr wrap="square" rtlCol="0">
            <a:spAutoFit/>
          </a:bodyPr>
          <a:lstStyle/>
          <a:p>
            <a:r>
              <a:rPr lang="en-US" dirty="0"/>
              <a:t>Wirpsa &amp; Pugliese, 2020</a:t>
            </a:r>
          </a:p>
        </p:txBody>
      </p:sp>
      <p:pic>
        <p:nvPicPr>
          <p:cNvPr id="1032" name="Picture 8" descr="Learning from Case Studies in Chaplaincy: Towards Practice Based Evidence &amp;amp; Professionalis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14351" y="1913261"/>
            <a:ext cx="2504357" cy="37490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108038" y="5838202"/>
            <a:ext cx="2316984" cy="369332"/>
          </a:xfrm>
          <a:prstGeom prst="rect">
            <a:avLst/>
          </a:prstGeom>
          <a:noFill/>
        </p:spPr>
        <p:txBody>
          <a:bodyPr wrap="square" rtlCol="0">
            <a:spAutoFit/>
          </a:bodyPr>
          <a:lstStyle/>
          <a:p>
            <a:r>
              <a:rPr lang="en-US" dirty="0"/>
              <a:t>Kruizinga, et al, 2020</a:t>
            </a:r>
          </a:p>
        </p:txBody>
      </p:sp>
    </p:spTree>
    <p:extLst>
      <p:ext uri="{BB962C8B-B14F-4D97-AF65-F5344CB8AC3E}">
        <p14:creationId xmlns:p14="http://schemas.microsoft.com/office/powerpoint/2010/main" val="80892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F89FC01-D0CF-4899-A184-1F00703630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F4E5A9FF-C93F-4A6D-ABDE-2533C3017B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1" name="Straight Connector 30">
            <a:extLst>
              <a:ext uri="{FF2B5EF4-FFF2-40B4-BE49-F238E27FC236}">
                <a16:creationId xmlns:a16="http://schemas.microsoft.com/office/drawing/2014/main" id="{890A4124-979D-4376-AA58-6501D58B67B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32">
            <a:extLst>
              <a:ext uri="{FF2B5EF4-FFF2-40B4-BE49-F238E27FC236}">
                <a16:creationId xmlns:a16="http://schemas.microsoft.com/office/drawing/2014/main" id="{ED008ECC-51D4-4E47-80DF-1D22FBBC50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59485" y="634946"/>
            <a:ext cx="3690257" cy="1450757"/>
          </a:xfrm>
        </p:spPr>
        <p:txBody>
          <a:bodyPr vert="horz" lIns="91440" tIns="45720" rIns="91440" bIns="45720" rtlCol="0" anchor="b">
            <a:normAutofit/>
          </a:bodyPr>
          <a:lstStyle/>
          <a:p>
            <a:r>
              <a:rPr lang="en-US" sz="3400"/>
              <a:t>Chaplaincy Case Studies: Current Status</a:t>
            </a:r>
          </a:p>
        </p:txBody>
      </p:sp>
      <p:pic>
        <p:nvPicPr>
          <p:cNvPr id="5" name="Content Placeholder 4" descr="File:Cut cherry pie, August 2008.jpg - Wikimedia Commons"/>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3999" y="999775"/>
            <a:ext cx="6909801" cy="4595017"/>
          </a:xfrm>
          <a:prstGeom prst="rect">
            <a:avLst/>
          </a:prstGeom>
        </p:spPr>
      </p:pic>
      <p:cxnSp>
        <p:nvCxnSpPr>
          <p:cNvPr id="35" name="Straight Connector 34">
            <a:extLst>
              <a:ext uri="{FF2B5EF4-FFF2-40B4-BE49-F238E27FC236}">
                <a16:creationId xmlns:a16="http://schemas.microsoft.com/office/drawing/2014/main" id="{0EF352D9-7BCC-436E-8520-E9D0BAAA183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sz="half" idx="1"/>
          </p:nvPr>
        </p:nvSpPr>
        <p:spPr>
          <a:xfrm>
            <a:off x="7859485" y="2198914"/>
            <a:ext cx="3690257" cy="3670180"/>
          </a:xfrm>
        </p:spPr>
        <p:txBody>
          <a:bodyPr vert="horz" lIns="0" tIns="45720" rIns="0" bIns="45720" rtlCol="0">
            <a:normAutofit/>
          </a:bodyPr>
          <a:lstStyle/>
          <a:p>
            <a:pPr marL="0" indent="0">
              <a:buFont typeface="Calibri" panose="020F0502020204030204" pitchFamily="34" charset="0"/>
              <a:buNone/>
            </a:pPr>
            <a:r>
              <a:rPr lang="en-US" sz="1700"/>
              <a:t>Chaplain care in Pediatrics </a:t>
            </a:r>
          </a:p>
          <a:p>
            <a:pPr marL="0" indent="0">
              <a:buFont typeface="Calibri" panose="020F0502020204030204" pitchFamily="34" charset="0"/>
              <a:buNone/>
            </a:pPr>
            <a:r>
              <a:rPr lang="en-US" sz="1700"/>
              <a:t>Psychiatric Case Studies</a:t>
            </a:r>
          </a:p>
          <a:p>
            <a:pPr marL="0" indent="0">
              <a:buFont typeface="Calibri" panose="020F0502020204030204" pitchFamily="34" charset="0"/>
              <a:buNone/>
            </a:pPr>
            <a:r>
              <a:rPr lang="en-US" sz="1700"/>
              <a:t>Care for Veterans</a:t>
            </a:r>
          </a:p>
          <a:p>
            <a:pPr marL="0" indent="0">
              <a:buFont typeface="Calibri" panose="020F0502020204030204" pitchFamily="34" charset="0"/>
              <a:buNone/>
            </a:pPr>
            <a:r>
              <a:rPr lang="en-US" sz="1700"/>
              <a:t>Chaplains leading Ritual(s)</a:t>
            </a:r>
          </a:p>
          <a:p>
            <a:pPr marL="0" indent="0">
              <a:buFont typeface="Calibri" panose="020F0502020204030204" pitchFamily="34" charset="0"/>
              <a:buNone/>
            </a:pPr>
            <a:r>
              <a:rPr lang="en-US" sz="1700"/>
              <a:t>Palliative Care</a:t>
            </a:r>
          </a:p>
          <a:p>
            <a:pPr marL="0" indent="0">
              <a:buFont typeface="Calibri" panose="020F0502020204030204" pitchFamily="34" charset="0"/>
              <a:buNone/>
            </a:pPr>
            <a:r>
              <a:rPr lang="en-US" sz="1700"/>
              <a:t>Medical Decision-Making</a:t>
            </a:r>
          </a:p>
          <a:p>
            <a:pPr marL="0" indent="0">
              <a:buFont typeface="Calibri" panose="020F0502020204030204" pitchFamily="34" charset="0"/>
              <a:buNone/>
            </a:pPr>
            <a:r>
              <a:rPr lang="en-US" sz="1700"/>
              <a:t>Narrative Theory</a:t>
            </a:r>
          </a:p>
          <a:p>
            <a:pPr marL="0" indent="0">
              <a:buFont typeface="Calibri" panose="020F0502020204030204" pitchFamily="34" charset="0"/>
              <a:buNone/>
            </a:pPr>
            <a:r>
              <a:rPr lang="en-US" sz="1700"/>
              <a:t>Chaplain care for Transgender Individuals</a:t>
            </a:r>
          </a:p>
          <a:p>
            <a:pPr marL="0" indent="0">
              <a:buFont typeface="Calibri" panose="020F0502020204030204" pitchFamily="34" charset="0"/>
              <a:buNone/>
            </a:pPr>
            <a:r>
              <a:rPr lang="en-US" sz="1700"/>
              <a:t>Primarily Hospital/Inpatient-Based Care</a:t>
            </a:r>
          </a:p>
          <a:p>
            <a:pPr marL="0" indent="0">
              <a:buFont typeface="Calibri" panose="020F0502020204030204" pitchFamily="34" charset="0"/>
              <a:buNone/>
            </a:pPr>
            <a:endParaRPr lang="en-US" sz="1700"/>
          </a:p>
          <a:p>
            <a:pPr marL="0" indent="0">
              <a:buFont typeface="Calibri" panose="020F0502020204030204" pitchFamily="34" charset="0"/>
              <a:buNone/>
            </a:pPr>
            <a:endParaRPr lang="en-US" sz="1700"/>
          </a:p>
        </p:txBody>
      </p:sp>
      <p:sp>
        <p:nvSpPr>
          <p:cNvPr id="37" name="Rectangle 36">
            <a:extLst>
              <a:ext uri="{FF2B5EF4-FFF2-40B4-BE49-F238E27FC236}">
                <a16:creationId xmlns:a16="http://schemas.microsoft.com/office/drawing/2014/main" id="{3EEBA64A-08C9-4EE7-A7DD-C4309E5753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0DA644F7-E61C-4BDD-9510-112510F64F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78387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074920"/>
            <a:ext cx="10276114" cy="822960"/>
          </a:xfrm>
        </p:spPr>
        <p:txBody>
          <a:bodyPr/>
          <a:lstStyle/>
          <a:p>
            <a:r>
              <a:rPr lang="en-US" dirty="0"/>
              <a:t>Case Studies as a Research Methodology </a:t>
            </a:r>
          </a:p>
        </p:txBody>
      </p:sp>
      <p:sp>
        <p:nvSpPr>
          <p:cNvPr id="3" name="Rectangle 2"/>
          <p:cNvSpPr/>
          <p:nvPr/>
        </p:nvSpPr>
        <p:spPr>
          <a:xfrm>
            <a:off x="664662" y="1938185"/>
            <a:ext cx="10708732" cy="539544"/>
          </a:xfrm>
          <a:prstGeom prst="rect">
            <a:avLst/>
          </a:prstGeom>
        </p:spPr>
        <p:txBody>
          <a:bodyPr wrap="square">
            <a:spAutoFit/>
          </a:bodyPr>
          <a:lstStyle/>
          <a:p>
            <a:endParaRPr lang="en-US" sz="2000" dirty="0"/>
          </a:p>
        </p:txBody>
      </p:sp>
      <p:sp>
        <p:nvSpPr>
          <p:cNvPr id="4" name="AutoShape 2" descr="Case-Study Research Metho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Case-Study Research Method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descr="Case-Study Research Metho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593" y="374609"/>
            <a:ext cx="6583680" cy="4206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389704"/>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accent2"/>
                </a:solidFill>
              </a:rPr>
              <a:t>Types of Case Studies – Single</a:t>
            </a:r>
          </a:p>
        </p:txBody>
      </p:sp>
      <p:sp>
        <p:nvSpPr>
          <p:cNvPr id="6" name="Text Placeholder 5"/>
          <p:cNvSpPr>
            <a:spLocks noGrp="1"/>
          </p:cNvSpPr>
          <p:nvPr>
            <p:ph type="body" idx="1"/>
          </p:nvPr>
        </p:nvSpPr>
        <p:spPr>
          <a:xfrm>
            <a:off x="1097280" y="1846052"/>
            <a:ext cx="4937760" cy="39570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lnSpcReduction="10000"/>
          </a:bodyPr>
          <a:lstStyle/>
          <a:p>
            <a:pPr algn="ctr"/>
            <a:r>
              <a:rPr lang="en-US" sz="2400" b="1" dirty="0">
                <a:solidFill>
                  <a:schemeClr val="tx1"/>
                </a:solidFill>
              </a:rPr>
              <a:t>Intrinsic</a:t>
            </a:r>
          </a:p>
        </p:txBody>
      </p:sp>
      <p:sp>
        <p:nvSpPr>
          <p:cNvPr id="7" name="Content Placeholder 6"/>
          <p:cNvSpPr>
            <a:spLocks noGrp="1"/>
          </p:cNvSpPr>
          <p:nvPr>
            <p:ph sz="half" idx="2"/>
          </p:nvPr>
        </p:nvSpPr>
        <p:spPr>
          <a:xfrm>
            <a:off x="1097280" y="2267703"/>
            <a:ext cx="4937760" cy="3378200"/>
          </a:xfrm>
        </p:spPr>
        <p:txBody>
          <a:bodyPr/>
          <a:lstStyle/>
          <a:p>
            <a:pPr>
              <a:lnSpc>
                <a:spcPct val="100000"/>
              </a:lnSpc>
              <a:buFont typeface="Wingdings" panose="05000000000000000000" pitchFamily="2" charset="2"/>
              <a:buChar char="§"/>
            </a:pPr>
            <a:r>
              <a:rPr lang="en-US" sz="1800" dirty="0"/>
              <a:t>Represent nothing but </a:t>
            </a:r>
            <a:r>
              <a:rPr lang="en-US" sz="1800" b="1" u="sng" dirty="0"/>
              <a:t>themselves</a:t>
            </a:r>
          </a:p>
          <a:p>
            <a:pPr>
              <a:lnSpc>
                <a:spcPct val="100000"/>
              </a:lnSpc>
              <a:buFont typeface="Wingdings" panose="05000000000000000000" pitchFamily="2" charset="2"/>
              <a:buChar char="§"/>
            </a:pPr>
            <a:r>
              <a:rPr lang="en-US" sz="1800" dirty="0"/>
              <a:t>Single case with depth and complete understanding</a:t>
            </a:r>
          </a:p>
          <a:p>
            <a:pPr>
              <a:lnSpc>
                <a:spcPct val="100000"/>
              </a:lnSpc>
              <a:buFont typeface="Wingdings" panose="05000000000000000000" pitchFamily="2" charset="2"/>
              <a:buChar char="§"/>
            </a:pPr>
            <a:r>
              <a:rPr lang="en-US" sz="1800" dirty="0"/>
              <a:t>Researcher wants to gain insight into one  unique situation – not generalizable.</a:t>
            </a:r>
          </a:p>
          <a:p>
            <a:pPr>
              <a:lnSpc>
                <a:spcPct val="100000"/>
              </a:lnSpc>
              <a:buFont typeface="Wingdings" panose="05000000000000000000" pitchFamily="2" charset="2"/>
              <a:buChar char="§"/>
            </a:pPr>
            <a:endParaRPr lang="en-US" dirty="0"/>
          </a:p>
        </p:txBody>
      </p:sp>
      <p:sp>
        <p:nvSpPr>
          <p:cNvPr id="8" name="Text Placeholder 7"/>
          <p:cNvSpPr>
            <a:spLocks noGrp="1"/>
          </p:cNvSpPr>
          <p:nvPr>
            <p:ph type="body" sz="quarter" idx="3"/>
          </p:nvPr>
        </p:nvSpPr>
        <p:spPr>
          <a:xfrm>
            <a:off x="1026487" y="3818803"/>
            <a:ext cx="4937760" cy="426019"/>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pPr algn="ctr"/>
            <a:r>
              <a:rPr lang="en-US" sz="2400" b="1" dirty="0">
                <a:solidFill>
                  <a:schemeClr val="tx1"/>
                </a:solidFill>
              </a:rPr>
              <a:t>Instrumental</a:t>
            </a:r>
          </a:p>
        </p:txBody>
      </p:sp>
      <p:sp>
        <p:nvSpPr>
          <p:cNvPr id="9" name="Content Placeholder 8"/>
          <p:cNvSpPr>
            <a:spLocks noGrp="1"/>
          </p:cNvSpPr>
          <p:nvPr>
            <p:ph sz="quarter" idx="4"/>
          </p:nvPr>
        </p:nvSpPr>
        <p:spPr>
          <a:xfrm>
            <a:off x="1097280" y="4390129"/>
            <a:ext cx="4937760" cy="1936136"/>
          </a:xfrm>
        </p:spPr>
        <p:txBody>
          <a:bodyPr>
            <a:normAutofit lnSpcReduction="10000"/>
          </a:bodyPr>
          <a:lstStyle/>
          <a:p>
            <a:pPr>
              <a:buFont typeface="Wingdings" panose="05000000000000000000" pitchFamily="2" charset="2"/>
              <a:buChar char="§"/>
            </a:pPr>
            <a:r>
              <a:rPr lang="en-US" sz="1800" dirty="0"/>
              <a:t>Represents a more common/general phenomenon</a:t>
            </a:r>
          </a:p>
          <a:p>
            <a:pPr>
              <a:buFont typeface="Wingdings" panose="05000000000000000000" pitchFamily="2" charset="2"/>
              <a:buChar char="§"/>
            </a:pPr>
            <a:r>
              <a:rPr lang="en-US" sz="1800" dirty="0"/>
              <a:t>Single case, but exploring various factors of this case to relate them to theory or to a question – more a breadth issue</a:t>
            </a:r>
          </a:p>
          <a:p>
            <a:pPr>
              <a:buFont typeface="Wingdings" panose="05000000000000000000" pitchFamily="2" charset="2"/>
              <a:buChar char="§"/>
            </a:pPr>
            <a:r>
              <a:rPr lang="en-US" sz="1800" dirty="0"/>
              <a:t>Focuses on an issue or concern and uses one bounded case to illustrate this issue.</a:t>
            </a:r>
          </a:p>
          <a:p>
            <a:pPr>
              <a:buFont typeface="Wingdings" panose="05000000000000000000" pitchFamily="2" charset="2"/>
              <a:buChar char="§"/>
            </a:pPr>
            <a:endParaRPr lang="en-US" dirty="0"/>
          </a:p>
        </p:txBody>
      </p:sp>
      <p:sp>
        <p:nvSpPr>
          <p:cNvPr id="13" name="Text Placeholder 5"/>
          <p:cNvSpPr txBox="1">
            <a:spLocks/>
          </p:cNvSpPr>
          <p:nvPr/>
        </p:nvSpPr>
        <p:spPr>
          <a:xfrm>
            <a:off x="6421448" y="1846052"/>
            <a:ext cx="4937760" cy="42555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pPr algn="ctr"/>
            <a:r>
              <a:rPr lang="en-US" sz="2400" b="1" dirty="0">
                <a:solidFill>
                  <a:schemeClr val="tx1"/>
                </a:solidFill>
              </a:rPr>
              <a:t>descriptive</a:t>
            </a:r>
          </a:p>
        </p:txBody>
      </p:sp>
      <p:sp>
        <p:nvSpPr>
          <p:cNvPr id="14" name="Text Placeholder 5"/>
          <p:cNvSpPr txBox="1">
            <a:spLocks/>
          </p:cNvSpPr>
          <p:nvPr/>
        </p:nvSpPr>
        <p:spPr>
          <a:xfrm>
            <a:off x="6421448" y="2784764"/>
            <a:ext cx="4937760" cy="38122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vert="horz" lIns="91440" tIns="45720" rIns="91440" bIns="45720" rtlCol="0" anchor="ctr">
            <a:normAutofit fontScale="92500" lnSpcReduction="1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pPr algn="ctr"/>
            <a:r>
              <a:rPr lang="en-US" sz="2400" b="1" dirty="0">
                <a:solidFill>
                  <a:schemeClr val="tx1"/>
                </a:solidFill>
              </a:rPr>
              <a:t>Explorative</a:t>
            </a:r>
          </a:p>
        </p:txBody>
      </p:sp>
      <p:sp>
        <p:nvSpPr>
          <p:cNvPr id="15" name="Text Placeholder 5"/>
          <p:cNvSpPr txBox="1">
            <a:spLocks/>
          </p:cNvSpPr>
          <p:nvPr/>
        </p:nvSpPr>
        <p:spPr>
          <a:xfrm>
            <a:off x="6421448" y="4772338"/>
            <a:ext cx="4937760" cy="37905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vert="horz" lIns="91440" tIns="45720" rIns="91440" bIns="45720" rtlCol="0" anchor="ctr">
            <a:normAutofit fontScale="92500" lnSpcReduction="1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pPr algn="ctr"/>
            <a:r>
              <a:rPr lang="en-US" sz="2400" b="1" dirty="0">
                <a:solidFill>
                  <a:schemeClr val="tx1"/>
                </a:solidFill>
              </a:rPr>
              <a:t>Explanatory-causal</a:t>
            </a:r>
          </a:p>
        </p:txBody>
      </p:sp>
      <p:sp>
        <p:nvSpPr>
          <p:cNvPr id="16" name="Content Placeholder 6"/>
          <p:cNvSpPr txBox="1">
            <a:spLocks/>
          </p:cNvSpPr>
          <p:nvPr/>
        </p:nvSpPr>
        <p:spPr>
          <a:xfrm>
            <a:off x="6500106" y="2342712"/>
            <a:ext cx="4937760" cy="44205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buFont typeface="Wingdings" panose="05000000000000000000" pitchFamily="2" charset="2"/>
              <a:buChar char="§"/>
            </a:pPr>
            <a:r>
              <a:rPr lang="en-US" sz="1800" dirty="0"/>
              <a:t>Describes a case</a:t>
            </a:r>
          </a:p>
          <a:p>
            <a:pPr marL="0" indent="0">
              <a:lnSpc>
                <a:spcPct val="100000"/>
              </a:lnSpc>
              <a:buNone/>
            </a:pPr>
            <a:endParaRPr lang="en-US" dirty="0"/>
          </a:p>
        </p:txBody>
      </p:sp>
      <p:sp>
        <p:nvSpPr>
          <p:cNvPr id="17" name="Content Placeholder 6"/>
          <p:cNvSpPr txBox="1">
            <a:spLocks/>
          </p:cNvSpPr>
          <p:nvPr/>
        </p:nvSpPr>
        <p:spPr>
          <a:xfrm>
            <a:off x="6500106" y="3314946"/>
            <a:ext cx="4937760" cy="123534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buFont typeface="Wingdings" panose="05000000000000000000" pitchFamily="2" charset="2"/>
              <a:buChar char="§"/>
            </a:pPr>
            <a:r>
              <a:rPr lang="en-US" sz="1800" dirty="0"/>
              <a:t>Provides an understanding of the case against the background of its context, uses fieldwork and data collection. Often considered a prelude to social research. </a:t>
            </a:r>
          </a:p>
          <a:p>
            <a:pPr marL="0" indent="0">
              <a:lnSpc>
                <a:spcPct val="100000"/>
              </a:lnSpc>
              <a:buNone/>
            </a:pPr>
            <a:endParaRPr lang="en-US" dirty="0"/>
          </a:p>
        </p:txBody>
      </p:sp>
      <p:sp>
        <p:nvSpPr>
          <p:cNvPr id="18" name="Content Placeholder 6"/>
          <p:cNvSpPr txBox="1">
            <a:spLocks/>
          </p:cNvSpPr>
          <p:nvPr/>
        </p:nvSpPr>
        <p:spPr>
          <a:xfrm>
            <a:off x="6500106" y="5212926"/>
            <a:ext cx="4937760" cy="86595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buFont typeface="Wingdings" panose="05000000000000000000" pitchFamily="2" charset="2"/>
              <a:buChar char="§"/>
            </a:pPr>
            <a:r>
              <a:rPr lang="en-US" sz="1800" dirty="0"/>
              <a:t>Interprets phenomena to the point of answering questions of “why” on a theoretical basis.</a:t>
            </a:r>
          </a:p>
          <a:p>
            <a:pPr marL="0" indent="0">
              <a:lnSpc>
                <a:spcPct val="100000"/>
              </a:lnSpc>
              <a:buNone/>
            </a:pPr>
            <a:endParaRPr lang="en-US" dirty="0"/>
          </a:p>
        </p:txBody>
      </p:sp>
    </p:spTree>
    <p:extLst>
      <p:ext uri="{BB962C8B-B14F-4D97-AF65-F5344CB8AC3E}">
        <p14:creationId xmlns:p14="http://schemas.microsoft.com/office/powerpoint/2010/main" val="113947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3529AFD-5A84-4419-9390-0E9584F35D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1FFD9C4-5E6D-4E44-8CCD-24EF7B6FF1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516835"/>
            <a:ext cx="3084844" cy="5772840"/>
          </a:xfrm>
        </p:spPr>
        <p:txBody>
          <a:bodyPr anchor="ctr">
            <a:normAutofit/>
          </a:bodyPr>
          <a:lstStyle/>
          <a:p>
            <a:r>
              <a:rPr lang="en-US" sz="3600" dirty="0">
                <a:solidFill>
                  <a:srgbClr val="FFFFFF"/>
                </a:solidFill>
              </a:rPr>
              <a:t>Considerations in Case Studies</a:t>
            </a:r>
          </a:p>
        </p:txBody>
      </p:sp>
      <p:sp>
        <p:nvSpPr>
          <p:cNvPr id="23" name="Rectangle 22">
            <a:extLst>
              <a:ext uri="{FF2B5EF4-FFF2-40B4-BE49-F238E27FC236}">
                <a16:creationId xmlns:a16="http://schemas.microsoft.com/office/drawing/2014/main" id="{6B3B2DB5-1B01-4A7A-B79B-E180757E61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4" name="Content Placeholder 2">
            <a:extLst>
              <a:ext uri="{FF2B5EF4-FFF2-40B4-BE49-F238E27FC236}">
                <a16:creationId xmlns:a16="http://schemas.microsoft.com/office/drawing/2014/main" id="{2CD834EB-5C7D-466B-8CA8-F3E36C359E21}"/>
              </a:ext>
            </a:extLst>
          </p:cNvPr>
          <p:cNvGraphicFramePr>
            <a:graphicFrameLocks noGrp="1"/>
          </p:cNvGraphicFramePr>
          <p:nvPr>
            <p:ph idx="1"/>
            <p:extLst>
              <p:ext uri="{D42A27DB-BD31-4B8C-83A1-F6EECF244321}">
                <p14:modId xmlns:p14="http://schemas.microsoft.com/office/powerpoint/2010/main" val="1623949106"/>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9908067"/>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60B248E4337743B0A3F49C3B74B7DA" ma:contentTypeVersion="16" ma:contentTypeDescription="Create a new document." ma:contentTypeScope="" ma:versionID="7510546b6668075760acf0b3746dded9">
  <xsd:schema xmlns:xsd="http://www.w3.org/2001/XMLSchema" xmlns:xs="http://www.w3.org/2001/XMLSchema" xmlns:p="http://schemas.microsoft.com/office/2006/metadata/properties" xmlns:ns1="http://schemas.microsoft.com/sharepoint/v3" xmlns:ns3="e89f48b6-8428-4b74-8c95-c90f2c42f0f5" xmlns:ns4="50df6769-13c9-40d1-9c7d-b5e0f5d91a9e" targetNamespace="http://schemas.microsoft.com/office/2006/metadata/properties" ma:root="true" ma:fieldsID="f7e5b3ab311e09c1efd79632e363b2c0" ns1:_="" ns3:_="" ns4:_="">
    <xsd:import namespace="http://schemas.microsoft.com/sharepoint/v3"/>
    <xsd:import namespace="e89f48b6-8428-4b74-8c95-c90f2c42f0f5"/>
    <xsd:import namespace="50df6769-13c9-40d1-9c7d-b5e0f5d91a9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9f48b6-8428-4b74-8c95-c90f2c42f0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0df6769-13c9-40d1-9c7d-b5e0f5d91a9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FC7B8710-6E7E-4F92-873B-D20AEB5AC5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89f48b6-8428-4b74-8c95-c90f2c42f0f5"/>
    <ds:schemaRef ds:uri="50df6769-13c9-40d1-9c7d-b5e0f5d91a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9E2537-985D-4CB0-A817-8BFE2100D612}">
  <ds:schemaRefs>
    <ds:schemaRef ds:uri="http://schemas.microsoft.com/sharepoint/v3/contenttype/forms"/>
  </ds:schemaRefs>
</ds:datastoreItem>
</file>

<file path=customXml/itemProps3.xml><?xml version="1.0" encoding="utf-8"?>
<ds:datastoreItem xmlns:ds="http://schemas.openxmlformats.org/officeDocument/2006/customXml" ds:itemID="{61996374-D054-4B46-B4C0-FF0BEB35293B}">
  <ds:schemaRefs>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0df6769-13c9-40d1-9c7d-b5e0f5d91a9e"/>
    <ds:schemaRef ds:uri="http://purl.org/dc/elements/1.1/"/>
    <ds:schemaRef ds:uri="e89f48b6-8428-4b74-8c95-c90f2c42f0f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19494</TotalTime>
  <Words>4373</Words>
  <Application>Microsoft Office PowerPoint</Application>
  <PresentationFormat>Widescreen</PresentationFormat>
  <Paragraphs>360</Paragraphs>
  <Slides>27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Courier New</vt:lpstr>
      <vt:lpstr>Wingdings</vt:lpstr>
      <vt:lpstr>Retrospect</vt:lpstr>
      <vt:lpstr> Case Study Research for Chaplains</vt:lpstr>
      <vt:lpstr>Presenters</vt:lpstr>
      <vt:lpstr>Outline and Logistics</vt:lpstr>
      <vt:lpstr>Making a Case for Chaplaincy Case Study Research</vt:lpstr>
      <vt:lpstr>Chaplaincy Case Study - BOOKS</vt:lpstr>
      <vt:lpstr>Chaplaincy Case Studies: Current Status</vt:lpstr>
      <vt:lpstr>Case Studies as a Research Methodology </vt:lpstr>
      <vt:lpstr>Types of Case Studies – Single</vt:lpstr>
      <vt:lpstr>Considerations in Case Studies</vt:lpstr>
      <vt:lpstr>Getting Started: Selecting a Case(s)</vt:lpstr>
      <vt:lpstr>Case Study Writing: Nuts &amp; Bolts</vt:lpstr>
      <vt:lpstr>Ethics of Case Study Research</vt:lpstr>
      <vt:lpstr>Case Studies as a Body of Evidence (DATA)</vt:lpstr>
      <vt:lpstr>Instrumental Case Studies</vt:lpstr>
      <vt:lpstr>PowerPoint Presentation</vt:lpstr>
      <vt:lpstr>Analysis of Case Studies: Research Method</vt:lpstr>
      <vt:lpstr>Chaplain Role  on Medical Team</vt:lpstr>
      <vt:lpstr>Chaplain Role on Medical Team</vt:lpstr>
      <vt:lpstr>Value-Concordant Care</vt:lpstr>
      <vt:lpstr>Causal Analysis Internal Validity Testing with Rival Explanations</vt:lpstr>
      <vt:lpstr>Theory-building: Cross-Case Analysis</vt:lpstr>
      <vt:lpstr>Methodology Multiple Case Study Research</vt:lpstr>
      <vt:lpstr>Multiple Case Study Research Intentional Design: Methodology</vt:lpstr>
      <vt:lpstr>Research Opportunities: Multiple Cases Published Case Studies &amp; New Collections</vt:lpstr>
      <vt:lpstr>  Audience Questions and Discussion</vt:lpstr>
      <vt:lpstr>Next Steps</vt:lpstr>
      <vt:lpstr>Resources &amp;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Opening Up Chaplaincy Notes: “Best” Practices &amp; Research Opportunities</dc:title>
  <dc:creator>Byrne-Martelli, Sarah E</dc:creator>
  <cp:lastModifiedBy>Wirpsa, Jeanne</cp:lastModifiedBy>
  <cp:revision>57</cp:revision>
  <dcterms:created xsi:type="dcterms:W3CDTF">2021-03-09T16:11:15Z</dcterms:created>
  <dcterms:modified xsi:type="dcterms:W3CDTF">2021-10-28T02:14:42Z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0x010100CD60B248E4337743B0A3F49C3B74B7DA</vt:lpwstr>
  </property>
</Properties>
</file>