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7104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rnkQvAl3jgo/JMIe4swFU/Ogt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19B9-461F-4F48-A033-80E748FC174F}" v="5" dt="2023-06-19T16:35:58.079"/>
  </p1510:revLst>
</p1510:revInfo>
</file>

<file path=ppt/tableStyles.xml><?xml version="1.0" encoding="utf-8"?>
<a:tblStyleLst xmlns:a="http://schemas.openxmlformats.org/drawingml/2006/main" def="{8BBD4194-68C8-4363-8D2D-C844C748D41F}">
  <a:tblStyle styleId="{8BBD4194-68C8-4363-8D2D-C844C748D4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8" y="231"/>
      </p:cViewPr>
      <p:guideLst>
        <p:guide orient="horz" pos="3360"/>
        <p:guide pos="710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era Crawley" userId="adf3bc2dea693f0b" providerId="Windows Live" clId="Web-{3BFD19B9-461F-4F48-A033-80E748FC174F}"/>
    <pc:docChg chg="modSld">
      <pc:chgData name="LaVera Crawley" userId="adf3bc2dea693f0b" providerId="Windows Live" clId="Web-{3BFD19B9-461F-4F48-A033-80E748FC174F}" dt="2023-06-19T16:35:58.079" v="4" actId="14100"/>
      <pc:docMkLst>
        <pc:docMk/>
      </pc:docMkLst>
      <pc:sldChg chg="modSp">
        <pc:chgData name="LaVera Crawley" userId="adf3bc2dea693f0b" providerId="Windows Live" clId="Web-{3BFD19B9-461F-4F48-A033-80E748FC174F}" dt="2023-06-19T16:35:58.079" v="4" actId="14100"/>
        <pc:sldMkLst>
          <pc:docMk/>
          <pc:sldMk cId="0" sldId="256"/>
        </pc:sldMkLst>
        <pc:spChg chg="mod">
          <ac:chgData name="LaVera Crawley" userId="adf3bc2dea693f0b" providerId="Windows Live" clId="Web-{3BFD19B9-461F-4F48-A033-80E748FC174F}" dt="2023-06-19T16:35:58.079" v="4" actId="14100"/>
          <ac:spMkLst>
            <pc:docMk/>
            <pc:sldMk cId="0" sldId="256"/>
            <ac:spMk id="2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3" name="Google Shape;4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51b96f9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51b96f9e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51b96f9ef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3" name="Google Shape;3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3" name="Google Shape;3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Opt 1">
  <p:cSld name="Title Slide_Opt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84" y="4502473"/>
            <a:ext cx="2450918" cy="184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9"/>
          <p:cNvPicPr preferRelativeResize="0"/>
          <p:nvPr/>
        </p:nvPicPr>
        <p:blipFill rotWithShape="1">
          <a:blip r:embed="rId3">
            <a:alphaModFix/>
          </a:blip>
          <a:srcRect l="7826" t="19826" r="63695" b="18809"/>
          <a:stretch/>
        </p:blipFill>
        <p:spPr>
          <a:xfrm>
            <a:off x="4985134" y="4386019"/>
            <a:ext cx="2204465" cy="201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Photo">
  <p:cSld name="Title Slide_Pho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0"/>
          <p:cNvPicPr preferRelativeResize="0"/>
          <p:nvPr/>
        </p:nvPicPr>
        <p:blipFill rotWithShape="1">
          <a:blip r:embed="rId2">
            <a:alphaModFix/>
          </a:blip>
          <a:srcRect l="-7" t="200" r="133" b="15652"/>
          <a:stretch/>
        </p:blipFill>
        <p:spPr>
          <a:xfrm>
            <a:off x="-1" y="1"/>
            <a:ext cx="12213771" cy="685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0"/>
          <p:cNvSpPr txBox="1">
            <a:spLocks noGrp="1"/>
          </p:cNvSpPr>
          <p:nvPr>
            <p:ph type="ctrTitle"/>
          </p:nvPr>
        </p:nvSpPr>
        <p:spPr>
          <a:xfrm>
            <a:off x="830589" y="457200"/>
            <a:ext cx="8410743" cy="13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B4297"/>
              </a:buClr>
              <a:buSzPts val="3200"/>
              <a:buFont typeface="Georgia"/>
              <a:buNone/>
              <a:defRPr sz="3200" b="1" i="0" u="none" strike="noStrike" cap="none">
                <a:solidFill>
                  <a:srgbClr val="1B42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ubTitle" idx="1"/>
          </p:nvPr>
        </p:nvSpPr>
        <p:spPr>
          <a:xfrm>
            <a:off x="830588" y="1198422"/>
            <a:ext cx="7805529" cy="98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429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1B42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Google Shape;8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684" y="4502473"/>
            <a:ext cx="2450918" cy="184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739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Opt 1">
  <p:cSld name="2_Title Slide_Opt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1"/>
          <p:cNvSpPr txBox="1">
            <a:spLocks noGrp="1"/>
          </p:cNvSpPr>
          <p:nvPr>
            <p:ph type="ctrTitle"/>
          </p:nvPr>
        </p:nvSpPr>
        <p:spPr>
          <a:xfrm>
            <a:off x="797934" y="782096"/>
            <a:ext cx="7805529" cy="13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ubTitle" idx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84" y="4502473"/>
            <a:ext cx="2450918" cy="1842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/>
          <p:nvPr/>
        </p:nvSpPr>
        <p:spPr>
          <a:xfrm rot="10800000" flipH="1">
            <a:off x="0" y="0"/>
            <a:ext cx="12192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914400" y="457201"/>
            <a:ext cx="10393378" cy="313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ubTitle" idx="1"/>
          </p:nvPr>
        </p:nvSpPr>
        <p:spPr>
          <a:xfrm>
            <a:off x="619932" y="4646219"/>
            <a:ext cx="10972800" cy="98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2" name="Google Shape;92;p32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2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pt 1_1 Line">
  <p:cSld name="Title and Content_Opt 1_1 Lin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33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3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3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2"/>
          </p:nvPr>
        </p:nvSpPr>
        <p:spPr>
          <a:xfrm>
            <a:off x="342900" y="1897811"/>
            <a:ext cx="11391900" cy="3817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pt 1_2 Lines">
  <p:cSld name="1_Title and Content_Opt 1_2 Lin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34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" name="Google Shape;10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4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4"/>
          <p:cNvSpPr txBox="1">
            <a:spLocks noGrp="1"/>
          </p:cNvSpPr>
          <p:nvPr>
            <p:ph type="title"/>
          </p:nvPr>
        </p:nvSpPr>
        <p:spPr>
          <a:xfrm>
            <a:off x="342899" y="894495"/>
            <a:ext cx="11391901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8" name="Google Shape;108;p34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4"/>
          <p:cNvSpPr txBox="1">
            <a:spLocks noGrp="1"/>
          </p:cNvSpPr>
          <p:nvPr>
            <p:ph type="body" idx="1"/>
          </p:nvPr>
        </p:nvSpPr>
        <p:spPr>
          <a:xfrm>
            <a:off x="342899" y="366836"/>
            <a:ext cx="11391901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2"/>
          </p:nvPr>
        </p:nvSpPr>
        <p:spPr>
          <a:xfrm>
            <a:off x="342899" y="2389517"/>
            <a:ext cx="11391901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_Opt 1_3 Lines">
  <p:cSld name="2_Title and Content_Opt 1_3 Lin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35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5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6" name="Google Shape;116;p35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5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2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pt 2_1 Line">
  <p:cSld name="Title and Content_Opt 2_1 Lin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36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6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1"/>
          </p:nvPr>
        </p:nvSpPr>
        <p:spPr>
          <a:xfrm>
            <a:off x="348838" y="1924051"/>
            <a:ext cx="11385962" cy="37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85962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5" name="Google Shape;125;p36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36"/>
          <p:cNvSpPr txBox="1">
            <a:spLocks noGrp="1"/>
          </p:cNvSpPr>
          <p:nvPr>
            <p:ph type="body" idx="2"/>
          </p:nvPr>
        </p:nvSpPr>
        <p:spPr>
          <a:xfrm>
            <a:off x="342900" y="366836"/>
            <a:ext cx="11385962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pt 2_2 Lines">
  <p:cSld name="1_Title and Content_Opt 2_2 Line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37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7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7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2" name="Google Shape;132;p37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2"/>
          </p:nvPr>
        </p:nvSpPr>
        <p:spPr>
          <a:xfrm>
            <a:off x="342900" y="2389517"/>
            <a:ext cx="113919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_Opt 2_3 Lines">
  <p:cSld name="2_Title and Content_Opt 2_3 Line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38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0" name="Google Shape;140;p38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38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body" idx="2"/>
          </p:nvPr>
        </p:nvSpPr>
        <p:spPr>
          <a:xfrm>
            <a:off x="342900" y="2708694"/>
            <a:ext cx="11391900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1E69D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609600" y="3125424"/>
            <a:ext cx="109728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" name="Google Shape;17;p21"/>
          <p:cNvCxnSpPr/>
          <p:nvPr/>
        </p:nvCxnSpPr>
        <p:spPr>
          <a:xfrm rot="10800000" flipH="1">
            <a:off x="5486400" y="4021814"/>
            <a:ext cx="1219200" cy="1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0" y="5918329"/>
            <a:ext cx="1991760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_2 Lines">
  <p:cSld name="Title Only_2 Line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39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5" name="Google Shape;14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9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9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8" name="Google Shape;148;p39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39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_3 Lines">
  <p:cSld name="1_Title Only_3 Line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40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0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40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40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113919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Icon_1 Line">
  <p:cSld name="Title and Content_Icon_1 Lin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3" name="Google Shape;163;p41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41"/>
          <p:cNvSpPr txBox="1">
            <a:spLocks noGrp="1"/>
          </p:cNvSpPr>
          <p:nvPr>
            <p:ph type="body" idx="2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Icon_2 Lines">
  <p:cSld name="Title and Content_Icon_2 Line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0" name="Google Shape;170;p42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_2 Lines">
  <p:cSld name="Title and Content_One Photo_2 Lin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3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7" name="Google Shape;177;p43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3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_3 Lines">
  <p:cSld name="Title and Content_One Photo_3 Line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83" name="Google Shape;183;p44"/>
          <p:cNvCxnSpPr/>
          <p:nvPr/>
        </p:nvCxnSpPr>
        <p:spPr>
          <a:xfrm rot="10800000" flipH="1">
            <a:off x="6551154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body" idx="2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4"/>
          <p:cNvSpPr>
            <a:spLocks noGrp="1"/>
          </p:cNvSpPr>
          <p:nvPr>
            <p:ph type="pic" idx="3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ne Photo_2 Lines">
  <p:cSld name="1_Title and Content_One Photo_2 Lin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/>
          <p:nvPr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5"/>
          <p:cNvSpPr>
            <a:spLocks noGrp="1"/>
          </p:cNvSpPr>
          <p:nvPr>
            <p:ph type="pic" idx="2"/>
          </p:nvPr>
        </p:nvSpPr>
        <p:spPr>
          <a:xfrm>
            <a:off x="0" y="-18411"/>
            <a:ext cx="6096000" cy="589870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5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0" y="5918329"/>
            <a:ext cx="1991760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3" name="Google Shape;193;p45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45"/>
          <p:cNvSpPr txBox="1">
            <a:spLocks noGrp="1"/>
          </p:cNvSpPr>
          <p:nvPr>
            <p:ph type="body" idx="1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3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ne Photo_3 Lines">
  <p:cSld name="1_Title and Content_One Photo_3 Line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/>
          <p:nvPr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6"/>
          <p:cNvSpPr>
            <a:spLocks noGrp="1"/>
          </p:cNvSpPr>
          <p:nvPr>
            <p:ph type="pic" idx="2"/>
          </p:nvPr>
        </p:nvSpPr>
        <p:spPr>
          <a:xfrm>
            <a:off x="0" y="-18411"/>
            <a:ext cx="6096000" cy="589870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6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01" name="Google Shape;201;p46"/>
          <p:cNvCxnSpPr/>
          <p:nvPr/>
        </p:nvCxnSpPr>
        <p:spPr>
          <a:xfrm rot="10800000" flipH="1">
            <a:off x="6551154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46"/>
          <p:cNvSpPr txBox="1">
            <a:spLocks noGrp="1"/>
          </p:cNvSpPr>
          <p:nvPr>
            <p:ph type="body" idx="1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3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4" name="Google Shape;20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0" y="5918329"/>
            <a:ext cx="1991760" cy="84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Two Photo_1 Line">
  <p:cSld name="Title and Content_Two Photo_1 Lin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47"/>
          <p:cNvSpPr>
            <a:spLocks noGrp="1"/>
          </p:cNvSpPr>
          <p:nvPr>
            <p:ph type="pic" idx="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8" name="Google Shape;20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7"/>
          <p:cNvSpPr txBox="1">
            <a:spLocks noGrp="1"/>
          </p:cNvSpPr>
          <p:nvPr>
            <p:ph type="body" idx="1"/>
          </p:nvPr>
        </p:nvSpPr>
        <p:spPr>
          <a:xfrm>
            <a:off x="342900" y="2066925"/>
            <a:ext cx="53721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11" name="Google Shape;211;p47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47"/>
          <p:cNvSpPr txBox="1">
            <a:spLocks noGrp="1"/>
          </p:cNvSpPr>
          <p:nvPr>
            <p:ph type="body" idx="4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Two Photo_3 Lines">
  <p:cSld name="Title and Content_Two Photo_3 Line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48"/>
          <p:cNvSpPr>
            <a:spLocks noGrp="1"/>
          </p:cNvSpPr>
          <p:nvPr>
            <p:ph type="pic" idx="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6" name="Google Shape;2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8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18" name="Google Shape;218;p48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48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body" idx="4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 with Content_3 Lines">
  <p:cSld name="Title and Content_One Photo with Content_3 Line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37906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2"/>
          <p:cNvSpPr/>
          <p:nvPr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6" name="Google Shape;26;p22"/>
          <p:cNvCxnSpPr/>
          <p:nvPr/>
        </p:nvCxnSpPr>
        <p:spPr>
          <a:xfrm rot="10800000" flipH="1">
            <a:off x="6551154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22"/>
          <p:cNvSpPr txBox="1">
            <a:spLocks noGrp="1"/>
          </p:cNvSpPr>
          <p:nvPr>
            <p:ph type="body" idx="3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4"/>
          </p:nvPr>
        </p:nvSpPr>
        <p:spPr>
          <a:xfrm>
            <a:off x="6436854" y="2708694"/>
            <a:ext cx="5297946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 with Content_1 Line">
  <p:cSld name="Title and Content_One Photo with Content_1 Lin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37906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9"/>
          <p:cNvSpPr/>
          <p:nvPr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9"/>
          <p:cNvSpPr txBox="1">
            <a:spLocks noGrp="1"/>
          </p:cNvSpPr>
          <p:nvPr>
            <p:ph type="body" idx="1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9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9"/>
          <p:cNvSpPr txBox="1">
            <a:spLocks noGrp="1"/>
          </p:cNvSpPr>
          <p:nvPr>
            <p:ph type="body" idx="3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28" name="Google Shape;228;p49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49"/>
          <p:cNvSpPr txBox="1">
            <a:spLocks noGrp="1"/>
          </p:cNvSpPr>
          <p:nvPr>
            <p:ph type="body" idx="4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 with Content_2 Lines">
  <p:cSld name="Title and Content_One Photo with Content_2 Line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37906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50"/>
          <p:cNvSpPr/>
          <p:nvPr/>
        </p:nvSpPr>
        <p:spPr>
          <a:xfrm>
            <a:off x="0" y="3437906"/>
            <a:ext cx="6096000" cy="34200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0"/>
          <p:cNvSpPr txBox="1">
            <a:spLocks noGrp="1"/>
          </p:cNvSpPr>
          <p:nvPr>
            <p:ph type="body" idx="1"/>
          </p:nvPr>
        </p:nvSpPr>
        <p:spPr>
          <a:xfrm>
            <a:off x="459179" y="3889170"/>
            <a:ext cx="5209309" cy="251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50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0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6" name="Google Shape;236;p50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50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body" idx="4"/>
          </p:nvPr>
        </p:nvSpPr>
        <p:spPr>
          <a:xfrm>
            <a:off x="6438900" y="2389517"/>
            <a:ext cx="52959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body" idx="1"/>
          </p:nvPr>
        </p:nvSpPr>
        <p:spPr>
          <a:xfrm>
            <a:off x="467833" y="1940183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51"/>
          <p:cNvSpPr>
            <a:spLocks noGrp="1"/>
          </p:cNvSpPr>
          <p:nvPr>
            <p:ph type="pic" idx="2"/>
          </p:nvPr>
        </p:nvSpPr>
        <p:spPr>
          <a:xfrm>
            <a:off x="467833" y="2254083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1"/>
          <p:cNvSpPr>
            <a:spLocks noGrp="1"/>
          </p:cNvSpPr>
          <p:nvPr>
            <p:ph type="pic" idx="3"/>
          </p:nvPr>
        </p:nvSpPr>
        <p:spPr>
          <a:xfrm>
            <a:off x="3397718" y="2252378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51"/>
          <p:cNvSpPr>
            <a:spLocks noGrp="1"/>
          </p:cNvSpPr>
          <p:nvPr>
            <p:ph type="pic" idx="4"/>
          </p:nvPr>
        </p:nvSpPr>
        <p:spPr>
          <a:xfrm>
            <a:off x="6327603" y="2255196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51"/>
          <p:cNvSpPr>
            <a:spLocks noGrp="1"/>
          </p:cNvSpPr>
          <p:nvPr>
            <p:ph type="pic" idx="5"/>
          </p:nvPr>
        </p:nvSpPr>
        <p:spPr>
          <a:xfrm>
            <a:off x="9257487" y="2254753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51"/>
          <p:cNvSpPr txBox="1">
            <a:spLocks noGrp="1"/>
          </p:cNvSpPr>
          <p:nvPr>
            <p:ph type="body" idx="6"/>
          </p:nvPr>
        </p:nvSpPr>
        <p:spPr>
          <a:xfrm>
            <a:off x="3397718" y="1940183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7"/>
          </p:nvPr>
        </p:nvSpPr>
        <p:spPr>
          <a:xfrm>
            <a:off x="6327603" y="1937364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8"/>
          </p:nvPr>
        </p:nvSpPr>
        <p:spPr>
          <a:xfrm>
            <a:off x="9257489" y="1937364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body" idx="9"/>
          </p:nvPr>
        </p:nvSpPr>
        <p:spPr>
          <a:xfrm>
            <a:off x="467833" y="3850888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1"/>
          <p:cNvSpPr>
            <a:spLocks noGrp="1"/>
          </p:cNvSpPr>
          <p:nvPr>
            <p:ph type="pic" idx="13"/>
          </p:nvPr>
        </p:nvSpPr>
        <p:spPr>
          <a:xfrm>
            <a:off x="467834" y="4165902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51"/>
          <p:cNvSpPr>
            <a:spLocks noGrp="1"/>
          </p:cNvSpPr>
          <p:nvPr>
            <p:ph type="pic" idx="14"/>
          </p:nvPr>
        </p:nvSpPr>
        <p:spPr>
          <a:xfrm>
            <a:off x="3397719" y="4164197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51"/>
          <p:cNvSpPr>
            <a:spLocks noGrp="1"/>
          </p:cNvSpPr>
          <p:nvPr>
            <p:ph type="pic" idx="15"/>
          </p:nvPr>
        </p:nvSpPr>
        <p:spPr>
          <a:xfrm>
            <a:off x="6327605" y="4167015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51"/>
          <p:cNvSpPr>
            <a:spLocks noGrp="1"/>
          </p:cNvSpPr>
          <p:nvPr>
            <p:ph type="pic" idx="16"/>
          </p:nvPr>
        </p:nvSpPr>
        <p:spPr>
          <a:xfrm>
            <a:off x="9257488" y="4166572"/>
            <a:ext cx="2477311" cy="1397107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51"/>
          <p:cNvSpPr txBox="1">
            <a:spLocks noGrp="1"/>
          </p:cNvSpPr>
          <p:nvPr>
            <p:ph type="body" idx="17"/>
          </p:nvPr>
        </p:nvSpPr>
        <p:spPr>
          <a:xfrm>
            <a:off x="3397718" y="3849183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18"/>
          </p:nvPr>
        </p:nvSpPr>
        <p:spPr>
          <a:xfrm>
            <a:off x="6327605" y="3849183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19"/>
          </p:nvPr>
        </p:nvSpPr>
        <p:spPr>
          <a:xfrm>
            <a:off x="9257487" y="3848740"/>
            <a:ext cx="2477311" cy="2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6" name="Google Shape;256;p51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1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1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898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60" name="Google Shape;260;p51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51"/>
          <p:cNvSpPr txBox="1">
            <a:spLocks noGrp="1"/>
          </p:cNvSpPr>
          <p:nvPr>
            <p:ph type="body" idx="20"/>
          </p:nvPr>
        </p:nvSpPr>
        <p:spPr>
          <a:xfrm>
            <a:off x="342900" y="366836"/>
            <a:ext cx="11391898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Half Page_1 Line">
  <p:cSld name="Title and Content_Half Page_1 Lin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52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4" name="Google Shape;26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2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2"/>
          <p:cNvSpPr txBox="1">
            <a:spLocks noGrp="1"/>
          </p:cNvSpPr>
          <p:nvPr>
            <p:ph type="body" idx="1"/>
          </p:nvPr>
        </p:nvSpPr>
        <p:spPr>
          <a:xfrm>
            <a:off x="342900" y="2066925"/>
            <a:ext cx="57531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7531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68" name="Google Shape;268;p52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52"/>
          <p:cNvSpPr txBox="1">
            <a:spLocks noGrp="1"/>
          </p:cNvSpPr>
          <p:nvPr>
            <p:ph type="body" idx="2"/>
          </p:nvPr>
        </p:nvSpPr>
        <p:spPr>
          <a:xfrm>
            <a:off x="342900" y="366836"/>
            <a:ext cx="5753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Half Page_2 Lines">
  <p:cSld name="Title and Content_Half Page_2 Line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53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3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3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753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5" name="Google Shape;275;p53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p53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3"/>
          <p:cNvSpPr txBox="1">
            <a:spLocks noGrp="1"/>
          </p:cNvSpPr>
          <p:nvPr>
            <p:ph type="body" idx="2"/>
          </p:nvPr>
        </p:nvSpPr>
        <p:spPr>
          <a:xfrm>
            <a:off x="342900" y="2389517"/>
            <a:ext cx="5753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Half Page_3 Lines">
  <p:cSld name="Title and Content_Half Page_3 Line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54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0" name="Google Shape;28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4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4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57531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83" name="Google Shape;283;p54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54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753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body" idx="2"/>
          </p:nvPr>
        </p:nvSpPr>
        <p:spPr>
          <a:xfrm>
            <a:off x="342900" y="2708694"/>
            <a:ext cx="5753100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ne Photo_1 Line">
  <p:cSld name="1_Title and Content_One Photo_1 Lin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/>
          <p:nvPr/>
        </p:nvSpPr>
        <p:spPr>
          <a:xfrm>
            <a:off x="0" y="5880294"/>
            <a:ext cx="12192000" cy="9777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3"/>
          <p:cNvSpPr>
            <a:spLocks noGrp="1"/>
          </p:cNvSpPr>
          <p:nvPr>
            <p:ph type="pic" idx="2"/>
          </p:nvPr>
        </p:nvSpPr>
        <p:spPr>
          <a:xfrm>
            <a:off x="0" y="-18411"/>
            <a:ext cx="6096000" cy="589870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3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0" y="5918329"/>
            <a:ext cx="1991760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Two Photo_2 Lines">
  <p:cSld name="Title and Content_Two Photo_2 Lin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>
            <a:spLocks noGrp="1"/>
          </p:cNvSpPr>
          <p:nvPr>
            <p:ph type="pic" idx="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" name="Google Shape;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_Opt 1_1 Line">
  <p:cSld name="1_Title and Content_Opt 1_1 Lin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5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342900" y="1333733"/>
            <a:ext cx="11391900" cy="43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One Photo_1 Line">
  <p:cSld name="Title and Content_One Photo_1 Lin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6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1"/>
          </p:nvPr>
        </p:nvSpPr>
        <p:spPr>
          <a:xfrm>
            <a:off x="6438900" y="2066925"/>
            <a:ext cx="5295900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7" name="Google Shape;57;p26"/>
          <p:cNvCxnSpPr/>
          <p:nvPr/>
        </p:nvCxnSpPr>
        <p:spPr>
          <a:xfrm rot="10800000" flipH="1">
            <a:off x="6553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Icon_3 Lines">
  <p:cSld name="Title and Content_Icon_3 Line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4" name="Google Shape;64;p27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342900" y="2708694"/>
            <a:ext cx="5372100" cy="300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69D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_1 Line">
  <p:cSld name="Title Only_1 Lin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28"/>
          <p:cNvCxnSpPr/>
          <p:nvPr/>
        </p:nvCxnSpPr>
        <p:spPr>
          <a:xfrm>
            <a:off x="457200" y="5981700"/>
            <a:ext cx="1127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49" y="5918329"/>
            <a:ext cx="1991762" cy="84479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8"/>
          <p:cNvSpPr txBox="1"/>
          <p:nvPr/>
        </p:nvSpPr>
        <p:spPr>
          <a:xfrm>
            <a:off x="11181606" y="6171449"/>
            <a:ext cx="6709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2" name="Google Shape;72;p28"/>
          <p:cNvCxnSpPr/>
          <p:nvPr/>
        </p:nvCxnSpPr>
        <p:spPr>
          <a:xfrm rot="10800000" flipH="1">
            <a:off x="457200" y="794451"/>
            <a:ext cx="457200" cy="1"/>
          </a:xfrm>
          <a:prstGeom prst="straightConnector1">
            <a:avLst/>
          </a:prstGeom>
          <a:noFill/>
          <a:ln w="76200" cap="flat" cmpd="sng">
            <a:solidFill>
              <a:srgbClr val="1E69D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new-gene-links-to-schizophrenia-could-open-the-door-to-improved-treatments-438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 txBox="1">
            <a:spLocks noGrp="1"/>
          </p:cNvSpPr>
          <p:nvPr>
            <p:ph type="ctrTitle"/>
          </p:nvPr>
        </p:nvSpPr>
        <p:spPr>
          <a:xfrm>
            <a:off x="797934" y="782096"/>
            <a:ext cx="10206755" cy="134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 sz="3600" dirty="0"/>
              <a:t>Empowerment Model for Spiritual Care Integration in Behavioral Health</a:t>
            </a:r>
          </a:p>
        </p:txBody>
      </p:sp>
      <p:sp>
        <p:nvSpPr>
          <p:cNvPr id="292" name="Google Shape;292;p1"/>
          <p:cNvSpPr txBox="1">
            <a:spLocks noGrp="1"/>
          </p:cNvSpPr>
          <p:nvPr>
            <p:ph type="subTitle" idx="1"/>
          </p:nvPr>
        </p:nvSpPr>
        <p:spPr>
          <a:xfrm>
            <a:off x="797934" y="2335261"/>
            <a:ext cx="7805529" cy="98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Rev. Rachel Daley, BCC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US"/>
              <a:t>Evaluating Resource Allocation</a:t>
            </a:r>
            <a:endParaRPr/>
          </a:p>
        </p:txBody>
      </p:sp>
      <p:sp>
        <p:nvSpPr>
          <p:cNvPr id="371" name="Google Shape;371;p10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Applied Learning Project</a:t>
            </a:r>
            <a:endParaRPr/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4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>
                <a:solidFill>
                  <a:srgbClr val="000000"/>
                </a:solidFill>
              </a:rPr>
              <a:t>Unit Assessment Process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Collect data about volume and acuity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Unit assessment form to solicit chaplain input about coverage needs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Presented data in a series of individual and team conversations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Shift in FTE resources toward BH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Tradeoff in terms of palliative care collaboration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373" name="Google Shape;373;p1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919" y="314225"/>
            <a:ext cx="4932132" cy="30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9877" y="3429000"/>
            <a:ext cx="4932174" cy="3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 txBox="1">
            <a:spLocks noGrp="1"/>
          </p:cNvSpPr>
          <p:nvPr>
            <p:ph type="title"/>
          </p:nvPr>
        </p:nvSpPr>
        <p:spPr>
          <a:xfrm>
            <a:off x="342900" y="330417"/>
            <a:ext cx="11391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US"/>
              <a:t>The Behavioral Health Empowerment Model</a:t>
            </a:r>
            <a:endParaRPr/>
          </a:p>
        </p:txBody>
      </p:sp>
      <p:grpSp>
        <p:nvGrpSpPr>
          <p:cNvPr id="381" name="Google Shape;381;p11"/>
          <p:cNvGrpSpPr/>
          <p:nvPr/>
        </p:nvGrpSpPr>
        <p:grpSpPr>
          <a:xfrm>
            <a:off x="711201" y="1201029"/>
            <a:ext cx="7594599" cy="4615570"/>
            <a:chOff x="0" y="23104"/>
            <a:chExt cx="7594599" cy="4615570"/>
          </a:xfrm>
        </p:grpSpPr>
        <p:sp>
          <p:nvSpPr>
            <p:cNvPr id="382" name="Google Shape;382;p11"/>
            <p:cNvSpPr/>
            <p:nvPr/>
          </p:nvSpPr>
          <p:spPr>
            <a:xfrm>
              <a:off x="2599577" y="23104"/>
              <a:ext cx="2407819" cy="1470662"/>
            </a:xfrm>
            <a:prstGeom prst="trapezoid">
              <a:avLst>
                <a:gd name="adj" fmla="val 81862"/>
              </a:avLst>
            </a:prstGeom>
            <a:solidFill>
              <a:srgbClr val="B5158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 txBox="1"/>
            <p:nvPr/>
          </p:nvSpPr>
          <p:spPr>
            <a:xfrm>
              <a:off x="2599577" y="23104"/>
              <a:ext cx="2407819" cy="14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BH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Leader</a:t>
              </a: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1174189" y="1524415"/>
              <a:ext cx="5186779" cy="1697350"/>
            </a:xfrm>
            <a:prstGeom prst="trapezoid">
              <a:avLst>
                <a:gd name="adj" fmla="val 81862"/>
              </a:avLst>
            </a:prstGeom>
            <a:solidFill>
              <a:srgbClr val="0CAC95"/>
            </a:solidFill>
            <a:ln w="19050" cap="flat" cmpd="sng">
              <a:solidFill>
                <a:srgbClr val="73C8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 txBox="1"/>
            <p:nvPr/>
          </p:nvSpPr>
          <p:spPr>
            <a:xfrm>
              <a:off x="2081875" y="1524415"/>
              <a:ext cx="3371406" cy="169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BH Chaplain Practitioner</a:t>
              </a: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0" y="3168012"/>
              <a:ext cx="7594599" cy="1470662"/>
            </a:xfrm>
            <a:prstGeom prst="trapezoid">
              <a:avLst>
                <a:gd name="adj" fmla="val 81862"/>
              </a:avLst>
            </a:prstGeom>
            <a:solidFill>
              <a:srgbClr val="1C459D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 txBox="1"/>
            <p:nvPr/>
          </p:nvSpPr>
          <p:spPr>
            <a:xfrm>
              <a:off x="1329054" y="3168012"/>
              <a:ext cx="4936489" cy="1470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BH Informed Chaplain</a:t>
              </a:r>
              <a:endParaRPr/>
            </a:p>
          </p:txBody>
        </p:sp>
      </p:grpSp>
      <p:cxnSp>
        <p:nvCxnSpPr>
          <p:cNvPr id="388" name="Google Shape;388;p11"/>
          <p:cNvCxnSpPr/>
          <p:nvPr/>
        </p:nvCxnSpPr>
        <p:spPr>
          <a:xfrm rot="-5400000" flipH="1">
            <a:off x="4521200" y="233680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9" name="Google Shape;389;p11"/>
          <p:cNvSpPr/>
          <p:nvPr/>
        </p:nvSpPr>
        <p:spPr>
          <a:xfrm>
            <a:off x="7111385" y="2687544"/>
            <a:ext cx="3568454" cy="132556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CAC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5853164" y="1251247"/>
            <a:ext cx="3605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development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and advocacy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Chaplain education and research</a:t>
            </a:r>
            <a:endParaRPr/>
          </a:p>
        </p:txBody>
      </p:sp>
      <p:sp>
        <p:nvSpPr>
          <p:cNvPr id="391" name="Google Shape;391;p11"/>
          <p:cNvSpPr txBox="1"/>
          <p:nvPr/>
        </p:nvSpPr>
        <p:spPr>
          <a:xfrm>
            <a:off x="7239204" y="2732763"/>
            <a:ext cx="33128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with BH IDT and provide associate 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groups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complex BH needs</a:t>
            </a:r>
            <a:endParaRPr/>
          </a:p>
        </p:txBody>
      </p:sp>
      <p:sp>
        <p:nvSpPr>
          <p:cNvPr id="392" name="Google Shape;392;p11"/>
          <p:cNvSpPr txBox="1"/>
          <p:nvPr/>
        </p:nvSpPr>
        <p:spPr>
          <a:xfrm>
            <a:off x="8483784" y="4601467"/>
            <a:ext cx="28041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compassionate care for BH needs of patients and associates in all settings</a:t>
            </a: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8362724" y="4491265"/>
            <a:ext cx="3021555" cy="114373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1C45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5691689" y="1168400"/>
            <a:ext cx="3871410" cy="10890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B515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"/>
          <p:cNvSpPr txBox="1">
            <a:spLocks noGrp="1"/>
          </p:cNvSpPr>
          <p:nvPr>
            <p:ph type="body" idx="1"/>
          </p:nvPr>
        </p:nvSpPr>
        <p:spPr>
          <a:xfrm>
            <a:off x="6319631" y="1108953"/>
            <a:ext cx="5415169" cy="505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/>
              <a:t>Who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All chaplains and CPE students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800" b="1"/>
              <a:t>Knowledge Base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Conceptualize and communicate about mental illnesses and symptoms using medical model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Understanding of basic behavioral health concepts: depression, trauma, suicidality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How to promote safety of patient and chaplain and provide appropriate resources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800" b="1"/>
              <a:t>Progress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Focused Behavioral Health Orientation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Char char="•"/>
            </a:pPr>
            <a:r>
              <a:rPr lang="en-US"/>
              <a:t>Interview and Hiring Process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401" name="Google Shape;401;p12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Behavioral Health Informed Chaplain</a:t>
            </a:r>
            <a:endParaRPr/>
          </a:p>
        </p:txBody>
      </p:sp>
      <p:grpSp>
        <p:nvGrpSpPr>
          <p:cNvPr id="402" name="Google Shape;402;p12"/>
          <p:cNvGrpSpPr/>
          <p:nvPr/>
        </p:nvGrpSpPr>
        <p:grpSpPr>
          <a:xfrm>
            <a:off x="410184" y="463244"/>
            <a:ext cx="5462187" cy="5704090"/>
            <a:chOff x="0" y="0"/>
            <a:chExt cx="5462187" cy="5704090"/>
          </a:xfrm>
        </p:grpSpPr>
        <p:sp>
          <p:nvSpPr>
            <p:cNvPr id="403" name="Google Shape;403;p12"/>
            <p:cNvSpPr/>
            <p:nvPr/>
          </p:nvSpPr>
          <p:spPr>
            <a:xfrm>
              <a:off x="1820729" y="0"/>
              <a:ext cx="1820729" cy="1901363"/>
            </a:xfrm>
            <a:prstGeom prst="trapezoid">
              <a:avLst>
                <a:gd name="adj" fmla="val 50000"/>
              </a:avLst>
            </a:prstGeom>
            <a:gradFill>
              <a:gsLst>
                <a:gs pos="0">
                  <a:srgbClr val="E18DBE"/>
                </a:gs>
                <a:gs pos="50000">
                  <a:srgbClr val="EBB9D6"/>
                </a:gs>
                <a:gs pos="100000">
                  <a:srgbClr val="F4DDEA"/>
                </a:gs>
              </a:gsLst>
              <a:lin ang="27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1820729" y="0"/>
              <a:ext cx="1820729" cy="1901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95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Leader</a:t>
              </a:r>
              <a:endParaRPr/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910364" y="1901363"/>
              <a:ext cx="3641458" cy="1901363"/>
            </a:xfrm>
            <a:prstGeom prst="trapezoid">
              <a:avLst>
                <a:gd name="adj" fmla="val 47880"/>
              </a:avLst>
            </a:prstGeom>
            <a:gradFill>
              <a:gsLst>
                <a:gs pos="0">
                  <a:srgbClr val="8DDAC7"/>
                </a:gs>
                <a:gs pos="50000">
                  <a:srgbClr val="BAE6DA"/>
                </a:gs>
                <a:gs pos="100000">
                  <a:srgbClr val="DEF1EC"/>
                </a:gs>
              </a:gsLst>
              <a:lin ang="27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547619" y="1901363"/>
              <a:ext cx="2366947" cy="1901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Practitioner</a:t>
              </a: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0" y="3802727"/>
              <a:ext cx="5462187" cy="1901363"/>
            </a:xfrm>
            <a:prstGeom prst="trapezoid">
              <a:avLst>
                <a:gd name="adj" fmla="val 47880"/>
              </a:avLst>
            </a:prstGeom>
            <a:solidFill>
              <a:srgbClr val="1D44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955882" y="3802727"/>
              <a:ext cx="3550421" cy="1901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Informed Chaplain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13"/>
          <p:cNvGrpSpPr/>
          <p:nvPr/>
        </p:nvGrpSpPr>
        <p:grpSpPr>
          <a:xfrm>
            <a:off x="293450" y="366836"/>
            <a:ext cx="5802549" cy="6033963"/>
            <a:chOff x="293450" y="366836"/>
            <a:chExt cx="5802549" cy="6033963"/>
          </a:xfrm>
        </p:grpSpPr>
        <p:sp>
          <p:nvSpPr>
            <p:cNvPr id="415" name="Google Shape;415;p13"/>
            <p:cNvSpPr/>
            <p:nvPr/>
          </p:nvSpPr>
          <p:spPr>
            <a:xfrm>
              <a:off x="2227633" y="366836"/>
              <a:ext cx="1934183" cy="2011321"/>
            </a:xfrm>
            <a:custGeom>
              <a:avLst/>
              <a:gdLst/>
              <a:ahLst/>
              <a:cxnLst/>
              <a:rect l="l" t="t" r="r" b="b"/>
              <a:pathLst>
                <a:path w="1934183" h="2011321" extrusionOk="0">
                  <a:moveTo>
                    <a:pt x="0" y="2011321"/>
                  </a:moveTo>
                  <a:lnTo>
                    <a:pt x="967092" y="0"/>
                  </a:lnTo>
                  <a:lnTo>
                    <a:pt x="967092" y="0"/>
                  </a:lnTo>
                  <a:lnTo>
                    <a:pt x="1934183" y="2011321"/>
                  </a:lnTo>
                  <a:lnTo>
                    <a:pt x="0" y="2011321"/>
                  </a:lnTo>
                  <a:close/>
                </a:path>
              </a:pathLst>
            </a:custGeom>
            <a:gradFill>
              <a:gsLst>
                <a:gs pos="0">
                  <a:srgbClr val="E18DBE"/>
                </a:gs>
                <a:gs pos="50000">
                  <a:srgbClr val="EBB9D6"/>
                </a:gs>
                <a:gs pos="100000">
                  <a:srgbClr val="F4DDEA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Leader</a:t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293450" y="4389478"/>
              <a:ext cx="5802549" cy="2011321"/>
            </a:xfrm>
            <a:custGeom>
              <a:avLst/>
              <a:gdLst/>
              <a:ahLst/>
              <a:cxnLst/>
              <a:rect l="l" t="t" r="r" b="b"/>
              <a:pathLst>
                <a:path w="5802549" h="2011321" extrusionOk="0">
                  <a:moveTo>
                    <a:pt x="0" y="2011321"/>
                  </a:moveTo>
                  <a:lnTo>
                    <a:pt x="967083" y="0"/>
                  </a:lnTo>
                  <a:lnTo>
                    <a:pt x="4835466" y="0"/>
                  </a:lnTo>
                  <a:lnTo>
                    <a:pt x="5802549" y="2011321"/>
                  </a:lnTo>
                  <a:lnTo>
                    <a:pt x="0" y="2011321"/>
                  </a:lnTo>
                  <a:close/>
                </a:path>
              </a:pathLst>
            </a:custGeom>
            <a:gradFill>
              <a:gsLst>
                <a:gs pos="0">
                  <a:srgbClr val="919BCE"/>
                </a:gs>
                <a:gs pos="50000">
                  <a:srgbClr val="BDC2DF"/>
                </a:gs>
                <a:gs pos="100000">
                  <a:srgbClr val="DFE0EF"/>
                </a:gs>
              </a:gsLst>
              <a:lin ang="54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4975" tIns="49525" rIns="106497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Informed Chaplain</a:t>
              </a: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260541" y="2378157"/>
              <a:ext cx="3868366" cy="2011321"/>
            </a:xfrm>
            <a:custGeom>
              <a:avLst/>
              <a:gdLst/>
              <a:ahLst/>
              <a:cxnLst/>
              <a:rect l="l" t="t" r="r" b="b"/>
              <a:pathLst>
                <a:path w="3868366" h="2011321" extrusionOk="0">
                  <a:moveTo>
                    <a:pt x="0" y="2011321"/>
                  </a:moveTo>
                  <a:lnTo>
                    <a:pt x="967083" y="0"/>
                  </a:lnTo>
                  <a:lnTo>
                    <a:pt x="2901283" y="0"/>
                  </a:lnTo>
                  <a:lnTo>
                    <a:pt x="3868366" y="2011321"/>
                  </a:lnTo>
                  <a:lnTo>
                    <a:pt x="0" y="2011321"/>
                  </a:lnTo>
                  <a:close/>
                </a:path>
              </a:pathLst>
            </a:custGeom>
            <a:gradFill>
              <a:gsLst>
                <a:gs pos="0">
                  <a:srgbClr val="0E6C5E"/>
                </a:gs>
                <a:gs pos="50000">
                  <a:srgbClr val="159C89"/>
                </a:gs>
                <a:gs pos="100000">
                  <a:srgbClr val="1ABBA4"/>
                </a:gs>
              </a:gsLst>
              <a:lin ang="54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6475" tIns="49525" rIns="72647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Practitioner</a:t>
              </a:r>
              <a:endParaRPr/>
            </a:p>
          </p:txBody>
        </p:sp>
      </p:grpSp>
      <p:sp>
        <p:nvSpPr>
          <p:cNvPr id="418" name="Google Shape;418;p13"/>
          <p:cNvSpPr txBox="1">
            <a:spLocks noGrp="1"/>
          </p:cNvSpPr>
          <p:nvPr>
            <p:ph type="body" idx="1"/>
          </p:nvPr>
        </p:nvSpPr>
        <p:spPr>
          <a:xfrm>
            <a:off x="6319625" y="1108950"/>
            <a:ext cx="5415300" cy="5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2390" b="1"/>
              <a:t>Who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020"/>
              <a:buFont typeface="Arial"/>
              <a:buChar char="•"/>
            </a:pPr>
            <a:r>
              <a:rPr lang="en-US" sz="2020"/>
              <a:t>Chaplains who consistently work in BH unit</a:t>
            </a:r>
            <a:endParaRPr sz="202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90"/>
              <a:buNone/>
            </a:pPr>
            <a:r>
              <a:rPr lang="en-US" sz="2390" b="1"/>
              <a:t>Knowledge Base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020"/>
              <a:buFont typeface="Arial"/>
              <a:buChar char="•"/>
            </a:pPr>
            <a:r>
              <a:rPr lang="en-US" sz="2020"/>
              <a:t>Understanding of mental illness and appropriate individual/group spiritual care interventions for acute behavioral health needs</a:t>
            </a:r>
            <a:endParaRPr sz="202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90"/>
              <a:buNone/>
            </a:pPr>
            <a:r>
              <a:rPr lang="en-US" sz="2390" b="1"/>
              <a:t>Progress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020"/>
              <a:buFont typeface="Arial"/>
              <a:buChar char="•"/>
            </a:pPr>
            <a:r>
              <a:rPr lang="en-US" sz="2020"/>
              <a:t>Identify chaplains with skill and interest and develop competence through education, shadowing, mentorship and peer support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20"/>
              <a:buChar char="•"/>
            </a:pPr>
            <a:r>
              <a:rPr lang="en-US" sz="2020"/>
              <a:t>Shift to team-based clinical approach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020"/>
              <a:buFont typeface="Arial"/>
              <a:buChar char="•"/>
            </a:pPr>
            <a:r>
              <a:rPr lang="en-US" sz="2020"/>
              <a:t>Quality improvements to group materials</a:t>
            </a:r>
            <a:endParaRPr sz="2020"/>
          </a:p>
          <a:p>
            <a:pPr marL="228600" lvl="0" indent="-2387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020"/>
              <a:buFont typeface="Arial"/>
              <a:buChar char="•"/>
            </a:pPr>
            <a:r>
              <a:rPr lang="en-US" sz="2020"/>
              <a:t>CPI training for Chaplain Practitioners</a:t>
            </a:r>
            <a:endParaRPr sz="2020"/>
          </a:p>
        </p:txBody>
      </p:sp>
      <p:sp>
        <p:nvSpPr>
          <p:cNvPr id="419" name="Google Shape;419;p13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Behavioral Health Practitioner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4"/>
          <p:cNvGrpSpPr/>
          <p:nvPr/>
        </p:nvGrpSpPr>
        <p:grpSpPr>
          <a:xfrm>
            <a:off x="320040" y="265176"/>
            <a:ext cx="5678424" cy="6135622"/>
            <a:chOff x="320040" y="265176"/>
            <a:chExt cx="5678424" cy="6135622"/>
          </a:xfrm>
        </p:grpSpPr>
        <p:sp>
          <p:nvSpPr>
            <p:cNvPr id="426" name="Google Shape;426;p14"/>
            <p:cNvSpPr/>
            <p:nvPr/>
          </p:nvSpPr>
          <p:spPr>
            <a:xfrm>
              <a:off x="1266444" y="2310383"/>
              <a:ext cx="3785616" cy="2045207"/>
            </a:xfrm>
            <a:custGeom>
              <a:avLst/>
              <a:gdLst/>
              <a:ahLst/>
              <a:cxnLst/>
              <a:rect l="l" t="t" r="r" b="b"/>
              <a:pathLst>
                <a:path w="3785616" h="2045207" extrusionOk="0">
                  <a:moveTo>
                    <a:pt x="0" y="2045207"/>
                  </a:moveTo>
                  <a:lnTo>
                    <a:pt x="946399" y="0"/>
                  </a:lnTo>
                  <a:lnTo>
                    <a:pt x="2839217" y="0"/>
                  </a:lnTo>
                  <a:lnTo>
                    <a:pt x="3785616" y="2045207"/>
                  </a:lnTo>
                  <a:lnTo>
                    <a:pt x="0" y="2045207"/>
                  </a:lnTo>
                  <a:close/>
                </a:path>
              </a:pathLst>
            </a:custGeom>
            <a:gradFill>
              <a:gsLst>
                <a:gs pos="0">
                  <a:srgbClr val="8DDAC7"/>
                </a:gs>
                <a:gs pos="50000">
                  <a:srgbClr val="BAE6DA"/>
                </a:gs>
                <a:gs pos="100000">
                  <a:srgbClr val="DEF1EC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12000" tIns="49525" rIns="71200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endParaRPr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Practitioner</a:t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20040" y="4355591"/>
              <a:ext cx="5678424" cy="2045207"/>
            </a:xfrm>
            <a:custGeom>
              <a:avLst/>
              <a:gdLst/>
              <a:ahLst/>
              <a:cxnLst/>
              <a:rect l="l" t="t" r="r" b="b"/>
              <a:pathLst>
                <a:path w="5678424" h="2045207" extrusionOk="0">
                  <a:moveTo>
                    <a:pt x="0" y="2045207"/>
                  </a:moveTo>
                  <a:lnTo>
                    <a:pt x="946399" y="0"/>
                  </a:lnTo>
                  <a:lnTo>
                    <a:pt x="4732025" y="0"/>
                  </a:lnTo>
                  <a:lnTo>
                    <a:pt x="5678424" y="2045207"/>
                  </a:lnTo>
                  <a:lnTo>
                    <a:pt x="0" y="2045207"/>
                  </a:lnTo>
                  <a:close/>
                </a:path>
              </a:pathLst>
            </a:custGeom>
            <a:gradFill>
              <a:gsLst>
                <a:gs pos="0">
                  <a:srgbClr val="919BCE"/>
                </a:gs>
                <a:gs pos="50000">
                  <a:srgbClr val="BDC2DF"/>
                </a:gs>
                <a:gs pos="100000">
                  <a:srgbClr val="DFE0EF"/>
                </a:gs>
              </a:gsLst>
              <a:lin ang="8100000" scaled="0"/>
            </a:gra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41975" tIns="48250" rIns="1041975" bIns="4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Informed Chaplain</a:t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212848" y="265176"/>
              <a:ext cx="1892808" cy="2045207"/>
            </a:xfrm>
            <a:custGeom>
              <a:avLst/>
              <a:gdLst/>
              <a:ahLst/>
              <a:cxnLst/>
              <a:rect l="l" t="t" r="r" b="b"/>
              <a:pathLst>
                <a:path w="1892808" h="2045207" extrusionOk="0">
                  <a:moveTo>
                    <a:pt x="0" y="2045207"/>
                  </a:moveTo>
                  <a:lnTo>
                    <a:pt x="946404" y="0"/>
                  </a:lnTo>
                  <a:lnTo>
                    <a:pt x="946404" y="0"/>
                  </a:lnTo>
                  <a:lnTo>
                    <a:pt x="1892808" y="2045207"/>
                  </a:lnTo>
                  <a:lnTo>
                    <a:pt x="0" y="2045207"/>
                  </a:lnTo>
                  <a:close/>
                </a:path>
              </a:pathLst>
            </a:custGeom>
            <a:solidFill>
              <a:srgbClr val="B5158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95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None/>
              </a:pP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95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Leader</a:t>
              </a:r>
              <a:endParaRPr/>
            </a:p>
          </p:txBody>
        </p:sp>
      </p:grpSp>
      <p:sp>
        <p:nvSpPr>
          <p:cNvPr id="429" name="Google Shape;429;p14"/>
          <p:cNvSpPr txBox="1">
            <a:spLocks noGrp="1"/>
          </p:cNvSpPr>
          <p:nvPr>
            <p:ph type="body" idx="1"/>
          </p:nvPr>
        </p:nvSpPr>
        <p:spPr>
          <a:xfrm>
            <a:off x="6319631" y="1108952"/>
            <a:ext cx="5415169" cy="529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/>
              <a:t>Who</a:t>
            </a:r>
            <a:endParaRPr sz="2100"/>
          </a:p>
          <a:p>
            <a:pPr marL="2286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100"/>
              <a:buFont typeface="Arial"/>
              <a:buChar char="•"/>
            </a:pPr>
            <a:r>
              <a:rPr lang="en-US" sz="2100"/>
              <a:t>Experienced chaplains working in Behavioral Health and with leadership capabilities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500" b="1"/>
              <a:t>Knowledge Base</a:t>
            </a:r>
            <a:endParaRPr sz="2100"/>
          </a:p>
          <a:p>
            <a:pPr marL="2286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100"/>
              <a:buFont typeface="Arial"/>
              <a:buChar char="•"/>
            </a:pPr>
            <a:r>
              <a:rPr lang="en-US" sz="2100"/>
              <a:t>Best practices in providing Spiritual Care in  Behavioral Health settings</a:t>
            </a:r>
            <a:endParaRPr sz="2100"/>
          </a:p>
          <a:p>
            <a:pPr marL="2286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100"/>
              <a:buFont typeface="Arial"/>
              <a:buChar char="•"/>
            </a:pPr>
            <a:r>
              <a:rPr lang="en-US" sz="2100"/>
              <a:t>Mentor and coach chaplain peers in developing BH competence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500" b="1"/>
              <a:t>Progress</a:t>
            </a:r>
            <a:endParaRPr sz="2100"/>
          </a:p>
          <a:p>
            <a:pPr marL="2286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100"/>
              <a:buFont typeface="Arial"/>
              <a:buChar char="•"/>
            </a:pPr>
            <a:r>
              <a:rPr lang="en-US" sz="2100"/>
              <a:t>Develop relationships with Behavioral Health leaders</a:t>
            </a:r>
            <a:endParaRPr sz="210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Education for Nursing Students</a:t>
            </a:r>
            <a:endParaRPr sz="2100"/>
          </a:p>
          <a:p>
            <a:pPr marL="2286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100"/>
              <a:buFont typeface="Arial"/>
              <a:buChar char="•"/>
            </a:pPr>
            <a:r>
              <a:rPr lang="en-US" sz="2100"/>
              <a:t>Curriculum Development</a:t>
            </a:r>
            <a:endParaRPr sz="2100"/>
          </a:p>
        </p:txBody>
      </p:sp>
      <p:sp>
        <p:nvSpPr>
          <p:cNvPr id="430" name="Google Shape;430;p14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Behavioral Health Leader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"/>
          <p:cNvSpPr txBox="1">
            <a:spLocks noGrp="1"/>
          </p:cNvSpPr>
          <p:nvPr>
            <p:ph type="title"/>
          </p:nvPr>
        </p:nvSpPr>
        <p:spPr>
          <a:xfrm>
            <a:off x="609600" y="3007449"/>
            <a:ext cx="1097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</a:pPr>
            <a:r>
              <a:rPr lang="en-US"/>
              <a:t>Key Learnings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"/>
          <p:cNvSpPr txBox="1">
            <a:spLocks noGrp="1"/>
          </p:cNvSpPr>
          <p:nvPr>
            <p:ph type="title"/>
          </p:nvPr>
        </p:nvSpPr>
        <p:spPr>
          <a:xfrm>
            <a:off x="342900" y="894494"/>
            <a:ext cx="5372100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/>
              <a:t>Empowerment as a Model for Chaplain Specialization</a:t>
            </a:r>
            <a:endParaRPr/>
          </a:p>
        </p:txBody>
      </p:sp>
      <p:sp>
        <p:nvSpPr>
          <p:cNvPr id="442" name="Google Shape;442;p16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Key Learnings</a:t>
            </a:r>
            <a:endParaRPr/>
          </a:p>
        </p:txBody>
      </p:sp>
      <p:sp>
        <p:nvSpPr>
          <p:cNvPr id="443" name="Google Shape;443;p16"/>
          <p:cNvSpPr txBox="1">
            <a:spLocks noGrp="1"/>
          </p:cNvSpPr>
          <p:nvPr>
            <p:ph type="body" idx="2"/>
          </p:nvPr>
        </p:nvSpPr>
        <p:spPr>
          <a:xfrm>
            <a:off x="342900" y="2133600"/>
            <a:ext cx="5372100" cy="382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 b="1">
                <a:solidFill>
                  <a:srgbClr val="000000"/>
                </a:solidFill>
              </a:rPr>
              <a:t>Model reflects a framework for thinking about chaplain skill and competence</a:t>
            </a:r>
            <a:endParaRPr sz="2200"/>
          </a:p>
          <a:p>
            <a:pPr marL="228600" lvl="0" indent="-227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Chaplains need basic competence in critical areas and working with diverse populations</a:t>
            </a:r>
            <a:endParaRPr sz="2200"/>
          </a:p>
          <a:p>
            <a:pPr marL="228600" lvl="0" indent="-227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Framework to understand skills and competence and to recognize expertise and leadership</a:t>
            </a:r>
            <a:endParaRPr sz="2200"/>
          </a:p>
          <a:p>
            <a:pPr marL="228600" lvl="0" indent="-2273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</a:rPr>
              <a:t>Chaplain Leaders support the clinical practice of all chaplains</a:t>
            </a:r>
            <a:endParaRPr sz="2200"/>
          </a:p>
        </p:txBody>
      </p:sp>
      <p:grpSp>
        <p:nvGrpSpPr>
          <p:cNvPr id="444" name="Google Shape;444;p16"/>
          <p:cNvGrpSpPr/>
          <p:nvPr/>
        </p:nvGrpSpPr>
        <p:grpSpPr>
          <a:xfrm>
            <a:off x="6640292" y="891266"/>
            <a:ext cx="5208808" cy="4613955"/>
            <a:chOff x="0" y="0"/>
            <a:chExt cx="5208808" cy="4613955"/>
          </a:xfrm>
        </p:grpSpPr>
        <p:sp>
          <p:nvSpPr>
            <p:cNvPr id="445" name="Google Shape;445;p16"/>
            <p:cNvSpPr/>
            <p:nvPr/>
          </p:nvSpPr>
          <p:spPr>
            <a:xfrm>
              <a:off x="1786224" y="0"/>
              <a:ext cx="1651419" cy="1462825"/>
            </a:xfrm>
            <a:prstGeom prst="trapezoid">
              <a:avLst>
                <a:gd name="adj" fmla="val 56446"/>
              </a:avLst>
            </a:prstGeom>
            <a:solidFill>
              <a:srgbClr val="B5158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 txBox="1"/>
            <p:nvPr/>
          </p:nvSpPr>
          <p:spPr>
            <a:xfrm>
              <a:off x="1786224" y="0"/>
              <a:ext cx="1651419" cy="146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Leader</a:t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844065" y="1458436"/>
              <a:ext cx="3557388" cy="1688305"/>
            </a:xfrm>
            <a:prstGeom prst="trapezoid">
              <a:avLst>
                <a:gd name="adj" fmla="val 56446"/>
              </a:avLst>
            </a:prstGeom>
            <a:solidFill>
              <a:srgbClr val="0CAC95"/>
            </a:solidFill>
            <a:ln w="19050" cap="flat" cmpd="sng">
              <a:solidFill>
                <a:srgbClr val="73C8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 txBox="1"/>
            <p:nvPr/>
          </p:nvSpPr>
          <p:spPr>
            <a:xfrm>
              <a:off x="1466608" y="1458436"/>
              <a:ext cx="2312302" cy="1688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Chaplain Practitioner</a:t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0" y="3151130"/>
              <a:ext cx="5208808" cy="1462825"/>
            </a:xfrm>
            <a:prstGeom prst="trapezoid">
              <a:avLst>
                <a:gd name="adj" fmla="val 56446"/>
              </a:avLst>
            </a:prstGeom>
            <a:solidFill>
              <a:srgbClr val="1C459D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911541" y="3151130"/>
              <a:ext cx="3385725" cy="146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Informed Chaplain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11391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US"/>
              <a:t>Need for Ongoing Cultural Change</a:t>
            </a:r>
            <a:endParaRPr/>
          </a:p>
        </p:txBody>
      </p:sp>
      <p:sp>
        <p:nvSpPr>
          <p:cNvPr id="457" name="Google Shape;457;p17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11391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Key Learnings</a:t>
            </a:r>
            <a:endParaRPr/>
          </a:p>
        </p:txBody>
      </p:sp>
      <p:graphicFrame>
        <p:nvGraphicFramePr>
          <p:cNvPr id="458" name="Google Shape;458;p17"/>
          <p:cNvGraphicFramePr/>
          <p:nvPr/>
        </p:nvGraphicFramePr>
        <p:xfrm>
          <a:off x="457200" y="1920541"/>
          <a:ext cx="11277600" cy="3566875"/>
        </p:xfrm>
        <a:graphic>
          <a:graphicData uri="http://schemas.openxmlformats.org/drawingml/2006/table">
            <a:tbl>
              <a:tblPr firstRow="1" bandRow="1">
                <a:noFill/>
                <a:tableStyleId>{8BBD4194-68C8-4363-8D2D-C844C748D41F}</a:tableStyleId>
              </a:tblPr>
              <a:tblGrid>
                <a:gridCol w="3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Spiritual Care</a:t>
                      </a:r>
                      <a:endParaRPr/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Normalize Behavioral Health as an area of chaplaincy care</a:t>
                      </a:r>
                      <a:endParaRPr sz="1500"/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Behavioral Health</a:t>
                      </a:r>
                      <a:endParaRPr/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 Spiritual Care in Behavioral Health settings</a:t>
                      </a:r>
                      <a:endParaRPr sz="1500"/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800"/>
                        <a:buFont typeface="Noto Sans Symbol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</a:t>
                      </a:r>
                      <a:endParaRPr sz="32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6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69D2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 institutional stigma </a:t>
                      </a:r>
                      <a:r>
                        <a:rPr lang="en-US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support dignity of all</a:t>
                      </a:r>
                      <a:endParaRPr sz="2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28600" marR="22860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D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51b96f9efd_0_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38000"/>
          </a:xfrm>
          <a:prstGeom prst="rect">
            <a:avLst/>
          </a:prstGeom>
        </p:spPr>
      </p:sp>
      <p:sp>
        <p:nvSpPr>
          <p:cNvPr id="465" name="Google Shape;465;g251b96f9efd_0_0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10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Ascension Housing and Health Alliance</a:t>
            </a:r>
            <a:endParaRPr/>
          </a:p>
        </p:txBody>
      </p:sp>
      <p:sp>
        <p:nvSpPr>
          <p:cNvPr id="466" name="Google Shape;466;g251b96f9efd_0_0"/>
          <p:cNvSpPr txBox="1">
            <a:spLocks noGrp="1"/>
          </p:cNvSpPr>
          <p:nvPr>
            <p:ph type="body" idx="1"/>
          </p:nvPr>
        </p:nvSpPr>
        <p:spPr>
          <a:xfrm>
            <a:off x="459179" y="3889170"/>
            <a:ext cx="5209200" cy="251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For questions, conversation or additional resources contact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rachel.daley@ascension.org</a:t>
            </a:r>
            <a:endParaRPr sz="2400"/>
          </a:p>
        </p:txBody>
      </p:sp>
      <p:sp>
        <p:nvSpPr>
          <p:cNvPr id="467" name="Google Shape;467;g251b96f9efd_0_0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Key Learnings</a:t>
            </a:r>
            <a:endParaRPr/>
          </a:p>
        </p:txBody>
      </p:sp>
      <p:sp>
        <p:nvSpPr>
          <p:cNvPr id="468" name="Google Shape;468;g251b96f9efd_0_0"/>
          <p:cNvSpPr txBox="1">
            <a:spLocks noGrp="1"/>
          </p:cNvSpPr>
          <p:nvPr>
            <p:ph type="body" idx="4"/>
          </p:nvPr>
        </p:nvSpPr>
        <p:spPr>
          <a:xfrm>
            <a:off x="6438900" y="2389525"/>
            <a:ext cx="5295900" cy="343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1"/>
              <a:t>Stable housing and support services for individuals impacted by substance use, housing insecurity and chronic illness: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•"/>
            </a:pPr>
            <a:r>
              <a:rPr lang="en-US"/>
              <a:t>Bonaventure House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•"/>
            </a:pPr>
            <a:r>
              <a:rPr lang="en-US"/>
              <a:t>The Harbor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•"/>
            </a:pPr>
            <a:r>
              <a:rPr lang="en-US"/>
              <a:t>Bettendorf Place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•"/>
            </a:pPr>
            <a:r>
              <a:rPr lang="en-US"/>
              <a:t>Community Housing</a:t>
            </a:r>
            <a:endParaRPr/>
          </a:p>
        </p:txBody>
      </p:sp>
      <p:pic>
        <p:nvPicPr>
          <p:cNvPr id="469" name="Google Shape;469;g251b96f9efd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842" b="11229"/>
          <a:stretch/>
        </p:blipFill>
        <p:spPr>
          <a:xfrm>
            <a:off x="0" y="-28700"/>
            <a:ext cx="6096001" cy="36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 txBox="1">
            <a:spLocks noGrp="1"/>
          </p:cNvSpPr>
          <p:nvPr>
            <p:ph type="title"/>
          </p:nvPr>
        </p:nvSpPr>
        <p:spPr>
          <a:xfrm>
            <a:off x="609600" y="3051699"/>
            <a:ext cx="1097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</a:pPr>
            <a:r>
              <a:rPr lang="en-US"/>
              <a:t>Organizational Challenge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"/>
          <p:cNvSpPr txBox="1">
            <a:spLocks noGrp="1"/>
          </p:cNvSpPr>
          <p:nvPr>
            <p:ph type="body" idx="1"/>
          </p:nvPr>
        </p:nvSpPr>
        <p:spPr>
          <a:xfrm>
            <a:off x="459179" y="3840466"/>
            <a:ext cx="5209309" cy="260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Religion and spirituality are generally supportive but can also negatively impact mental health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-US" sz="2200"/>
              <a:t>Interactions between r/s and mental health require nuance and sensitivity</a:t>
            </a:r>
            <a:endParaRPr sz="2200"/>
          </a:p>
        </p:txBody>
      </p:sp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6436854" y="894494"/>
            <a:ext cx="5297946" cy="13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/>
              <a:t>Spiritual Care in Response to Behavioral Health Concerns</a:t>
            </a:r>
            <a:endParaRPr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3"/>
          </p:nvPr>
        </p:nvSpPr>
        <p:spPr>
          <a:xfrm>
            <a:off x="6436854" y="366836"/>
            <a:ext cx="5297946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Organizational Challenge</a:t>
            </a:r>
            <a:endParaRPr/>
          </a:p>
        </p:txBody>
      </p:sp>
      <p:sp>
        <p:nvSpPr>
          <p:cNvPr id="306" name="Google Shape;306;p3"/>
          <p:cNvSpPr txBox="1">
            <a:spLocks noGrp="1"/>
          </p:cNvSpPr>
          <p:nvPr>
            <p:ph type="body" idx="4"/>
          </p:nvPr>
        </p:nvSpPr>
        <p:spPr>
          <a:xfrm>
            <a:off x="6436854" y="2678046"/>
            <a:ext cx="5297946" cy="328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Prevalence: </a:t>
            </a:r>
            <a:r>
              <a:rPr lang="en-US"/>
              <a:t>1 in 5 U.S. adults experience mental illness each year</a:t>
            </a:r>
            <a:endParaRPr b="1"/>
          </a:p>
          <a:p>
            <a:pPr marL="2286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 b="1"/>
              <a:t>Comorbidity</a:t>
            </a:r>
            <a:r>
              <a:rPr lang="en-US"/>
              <a:t> between mental and medical conditions is the norm</a:t>
            </a:r>
            <a:endParaRPr/>
          </a:p>
          <a:p>
            <a:pPr marL="2286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 b="1"/>
              <a:t>Barriers </a:t>
            </a:r>
            <a:r>
              <a:rPr lang="en-US"/>
              <a:t>limit access to behavioral health care</a:t>
            </a:r>
            <a:endParaRPr/>
          </a:p>
          <a:p>
            <a:pPr marL="2286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 b="1"/>
              <a:t>Health disparities</a:t>
            </a:r>
            <a:r>
              <a:rPr lang="en-US"/>
              <a:t> particularly impact vulnerable populations</a:t>
            </a:r>
            <a:endParaRPr/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3">
            <a:alphaModFix/>
          </a:blip>
          <a:srcRect l="3167" t="4500" r="3750" b="3998"/>
          <a:stretch/>
        </p:blipFill>
        <p:spPr>
          <a:xfrm>
            <a:off x="899908" y="104536"/>
            <a:ext cx="3370521" cy="3285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 txBox="1"/>
          <p:nvPr/>
        </p:nvSpPr>
        <p:spPr>
          <a:xfrm>
            <a:off x="3063833" y="3159164"/>
            <a:ext cx="362102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15" b="1615"/>
          <a:stretch/>
        </p:blipFill>
        <p:spPr>
          <a:xfrm>
            <a:off x="0" y="-18411"/>
            <a:ext cx="6096000" cy="58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"/>
          <p:cNvSpPr txBox="1">
            <a:spLocks noGrp="1"/>
          </p:cNvSpPr>
          <p:nvPr>
            <p:ph type="body" idx="1"/>
          </p:nvPr>
        </p:nvSpPr>
        <p:spPr>
          <a:xfrm>
            <a:off x="6438900" y="2714614"/>
            <a:ext cx="5295900" cy="32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Shift in inpatient volumes toward Behavioral Health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Approximately half of inpatient volume hospitalized in Behavioral Health units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Significant comorbidity of BH concerns and social barriers in all patient care settings</a:t>
            </a:r>
            <a:endParaRPr sz="1900"/>
          </a:p>
        </p:txBody>
      </p:sp>
      <p:sp>
        <p:nvSpPr>
          <p:cNvPr id="316" name="Google Shape;316;p4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US"/>
              <a:t>Behavioral Health Needs in Community Hospital</a:t>
            </a:r>
            <a:endParaRPr/>
          </a:p>
        </p:txBody>
      </p:sp>
      <p:sp>
        <p:nvSpPr>
          <p:cNvPr id="317" name="Google Shape;317;p4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Organizational Challenge</a:t>
            </a:r>
            <a:endParaRPr/>
          </a:p>
        </p:txBody>
      </p:sp>
      <p:pic>
        <p:nvPicPr>
          <p:cNvPr id="318" name="Google Shape;318;p4" descr="A picture containing sky, building, outdoor, cit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20" t="-110" r="402" b="3382"/>
          <a:stretch/>
        </p:blipFill>
        <p:spPr>
          <a:xfrm>
            <a:off x="0" y="-55434"/>
            <a:ext cx="6096000" cy="348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310" y="448711"/>
            <a:ext cx="1385570" cy="3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"/>
          <p:cNvPicPr preferRelativeResize="0"/>
          <p:nvPr/>
        </p:nvPicPr>
        <p:blipFill rotWithShape="1">
          <a:blip r:embed="rId6">
            <a:alphaModFix/>
          </a:blip>
          <a:srcRect l="-3" t="8360" r="-410" b="26091"/>
          <a:stretch/>
        </p:blipFill>
        <p:spPr>
          <a:xfrm>
            <a:off x="0" y="3186546"/>
            <a:ext cx="6130958" cy="27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3344" y="3586162"/>
            <a:ext cx="157607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15" b="1615"/>
          <a:stretch/>
        </p:blipFill>
        <p:spPr>
          <a:xfrm>
            <a:off x="0" y="-18411"/>
            <a:ext cx="6096000" cy="58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"/>
          <p:cNvSpPr txBox="1">
            <a:spLocks noGrp="1"/>
          </p:cNvSpPr>
          <p:nvPr>
            <p:ph type="body" idx="1"/>
          </p:nvPr>
        </p:nvSpPr>
        <p:spPr>
          <a:xfrm>
            <a:off x="6438900" y="2601650"/>
            <a:ext cx="5295900" cy="3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Inadequate resources to support spiritual needs of patients and associates in inpatient Behavioral Health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Inconsistent chaplain competence and experience in Behavioral Health</a:t>
            </a: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>
            <a:off x="6438900" y="894495"/>
            <a:ext cx="5295900" cy="60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en-US"/>
              <a:t>Behavioral Health Needs and Challenges to Chaplain Practice</a:t>
            </a:r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body" idx="3"/>
          </p:nvPr>
        </p:nvSpPr>
        <p:spPr>
          <a:xfrm>
            <a:off x="6438900" y="366836"/>
            <a:ext cx="52959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Organizational Challenge</a:t>
            </a:r>
            <a:endParaRPr/>
          </a:p>
        </p:txBody>
      </p:sp>
      <p:pic>
        <p:nvPicPr>
          <p:cNvPr id="331" name="Google Shape;331;p5" descr="A picture containing sky, building, outdoor, cit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20" t="-110" r="402" b="3382"/>
          <a:stretch/>
        </p:blipFill>
        <p:spPr>
          <a:xfrm>
            <a:off x="0" y="-55434"/>
            <a:ext cx="6096000" cy="348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310" y="448711"/>
            <a:ext cx="1385570" cy="3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"/>
          <p:cNvPicPr preferRelativeResize="0"/>
          <p:nvPr/>
        </p:nvPicPr>
        <p:blipFill rotWithShape="1">
          <a:blip r:embed="rId6">
            <a:alphaModFix/>
          </a:blip>
          <a:srcRect l="-3" t="8360" r="-410" b="26091"/>
          <a:stretch/>
        </p:blipFill>
        <p:spPr>
          <a:xfrm>
            <a:off x="0" y="3186546"/>
            <a:ext cx="6130958" cy="27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3344" y="3586162"/>
            <a:ext cx="157607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"/>
          <p:cNvSpPr txBox="1">
            <a:spLocks noGrp="1"/>
          </p:cNvSpPr>
          <p:nvPr>
            <p:ph type="title"/>
          </p:nvPr>
        </p:nvSpPr>
        <p:spPr>
          <a:xfrm>
            <a:off x="609600" y="2977949"/>
            <a:ext cx="1097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</a:pPr>
            <a:r>
              <a:rPr lang="en-US"/>
              <a:t>Applied Learning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800"/>
              <a:t>Spiritual Care Integration in Behavioral Health</a:t>
            </a:r>
            <a:endParaRPr/>
          </a:p>
        </p:txBody>
      </p:sp>
      <p:sp>
        <p:nvSpPr>
          <p:cNvPr id="346" name="Google Shape;346;p7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Applied Learning Project</a:t>
            </a:r>
            <a:endParaRPr/>
          </a:p>
        </p:txBody>
      </p:sp>
      <p:sp>
        <p:nvSpPr>
          <p:cNvPr id="347" name="Google Shape;347;p7"/>
          <p:cNvSpPr txBox="1">
            <a:spLocks noGrp="1"/>
          </p:cNvSpPr>
          <p:nvPr>
            <p:ph type="body" idx="4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rgbClr val="000000"/>
                </a:solidFill>
              </a:rPr>
              <a:t>Significant unmet spiritual need among patients and associates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Address disparity between needs and resources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Align with values as Catholic healthcare, provide holistic support and attend to needs of the poor and vulnerable</a:t>
            </a:r>
            <a:endParaRPr/>
          </a:p>
        </p:txBody>
      </p:sp>
      <p:pic>
        <p:nvPicPr>
          <p:cNvPr id="348" name="Google Shape;348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72" b="7572"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211" r="621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342900" y="894495"/>
            <a:ext cx="5372100" cy="104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800"/>
              <a:t>Spiritual Care Integration in Behavioral Health</a:t>
            </a:r>
            <a:endParaRPr/>
          </a:p>
        </p:txBody>
      </p:sp>
      <p:sp>
        <p:nvSpPr>
          <p:cNvPr id="356" name="Google Shape;356;p8"/>
          <p:cNvSpPr txBox="1">
            <a:spLocks noGrp="1"/>
          </p:cNvSpPr>
          <p:nvPr>
            <p:ph type="body" idx="1"/>
          </p:nvPr>
        </p:nvSpPr>
        <p:spPr>
          <a:xfrm>
            <a:off x="342900" y="366836"/>
            <a:ext cx="5372100" cy="5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Applied Learning Project</a:t>
            </a:r>
            <a:endParaRPr/>
          </a:p>
        </p:txBody>
      </p:sp>
      <p:sp>
        <p:nvSpPr>
          <p:cNvPr id="357" name="Google Shape;357;p8"/>
          <p:cNvSpPr txBox="1">
            <a:spLocks noGrp="1"/>
          </p:cNvSpPr>
          <p:nvPr>
            <p:ph type="body" idx="4"/>
          </p:nvPr>
        </p:nvSpPr>
        <p:spPr>
          <a:xfrm>
            <a:off x="342900" y="2389517"/>
            <a:ext cx="5372100" cy="332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rgbClr val="000000"/>
                </a:solidFill>
              </a:rPr>
              <a:t>Desired Outcomes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Shift in resource allocation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9D2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Unit-integrated chaplain to provide consistent presence and associate support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Chaplain education for increased competence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Improved chaplain practice and care</a:t>
            </a:r>
            <a:endParaRPr/>
          </a:p>
        </p:txBody>
      </p:sp>
      <p:pic>
        <p:nvPicPr>
          <p:cNvPr id="358" name="Google Shape;358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72" b="7572"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211" r="621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>
            <a:spLocks noGrp="1"/>
          </p:cNvSpPr>
          <p:nvPr>
            <p:ph type="title"/>
          </p:nvPr>
        </p:nvSpPr>
        <p:spPr>
          <a:xfrm>
            <a:off x="609600" y="2992699"/>
            <a:ext cx="1097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370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</a:pPr>
            <a:r>
              <a:rPr lang="en-US"/>
              <a:t>Progress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9a1ef7-8aae-4ad2-9aec-31a49eb3c8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B69EE64CE194787402B3646EDB5B8" ma:contentTypeVersion="14" ma:contentTypeDescription="Create a new document." ma:contentTypeScope="" ma:versionID="7c610f691d41491dc7a0bff6842fb2a3">
  <xsd:schema xmlns:xsd="http://www.w3.org/2001/XMLSchema" xmlns:xs="http://www.w3.org/2001/XMLSchema" xmlns:p="http://schemas.microsoft.com/office/2006/metadata/properties" xmlns:ns3="fe9a1ef7-8aae-4ad2-9aec-31a49eb3c81d" xmlns:ns4="a958e303-5f15-480d-a428-05fc6236c944" targetNamespace="http://schemas.microsoft.com/office/2006/metadata/properties" ma:root="true" ma:fieldsID="d200efa29597649e94a9b0dc6dad3ecf" ns3:_="" ns4:_="">
    <xsd:import namespace="fe9a1ef7-8aae-4ad2-9aec-31a49eb3c81d"/>
    <xsd:import namespace="a958e303-5f15-480d-a428-05fc6236c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a1ef7-8aae-4ad2-9aec-31a49eb3c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e303-5f15-480d-a428-05fc6236c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84E926-4ED6-4E56-B10D-88AADE90430B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e9a1ef7-8aae-4ad2-9aec-31a49eb3c81d"/>
    <ds:schemaRef ds:uri="http://schemas.microsoft.com/office/infopath/2007/PartnerControls"/>
    <ds:schemaRef ds:uri="a958e303-5f15-480d-a428-05fc6236c94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A037A1-1AB5-47A2-9E62-08F0AAC264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FF49F-27A0-41D5-8DC9-0F49C355F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a1ef7-8aae-4ad2-9aec-31a49eb3c81d"/>
    <ds:schemaRef ds:uri="a958e303-5f15-480d-a428-05fc6236c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Widescreen</PresentationFormat>
  <Paragraphs>143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Medium Blue with Section Titles</vt:lpstr>
      <vt:lpstr>Empowerment Model for Spiritual Care Integration in Behavioral Health</vt:lpstr>
      <vt:lpstr>Organizational Challenge</vt:lpstr>
      <vt:lpstr>Spiritual Care in Response to Behavioral Health Concerns</vt:lpstr>
      <vt:lpstr>Behavioral Health Needs in Community Hospital</vt:lpstr>
      <vt:lpstr>Behavioral Health Needs and Challenges to Chaplain Practice</vt:lpstr>
      <vt:lpstr>Applied Learning Project</vt:lpstr>
      <vt:lpstr>Spiritual Care Integration in Behavioral Health</vt:lpstr>
      <vt:lpstr>Spiritual Care Integration in Behavioral Health</vt:lpstr>
      <vt:lpstr>Progress</vt:lpstr>
      <vt:lpstr>Evaluating Resource Allocation</vt:lpstr>
      <vt:lpstr>The Behavioral Health Empowerment Model</vt:lpstr>
      <vt:lpstr>PowerPoint Presentation</vt:lpstr>
      <vt:lpstr>PowerPoint Presentation</vt:lpstr>
      <vt:lpstr>PowerPoint Presentation</vt:lpstr>
      <vt:lpstr>Key Learnings</vt:lpstr>
      <vt:lpstr>Empowerment as a Model for Chaplain Specialization</vt:lpstr>
      <vt:lpstr>Need for Ongoing Cultural Change</vt:lpstr>
      <vt:lpstr>Ascension Housing and Health Alliance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Empowerment Model for Spiritual Care Integration in Behavioral Health</dc:title>
  <dc:creator>White, Shelby</dc:creator>
  <cp:lastModifiedBy>LaVera</cp:lastModifiedBy>
  <cp:revision>6</cp:revision>
  <dcterms:created xsi:type="dcterms:W3CDTF">2017-02-14T21:56:18Z</dcterms:created>
  <dcterms:modified xsi:type="dcterms:W3CDTF">2023-06-19T16:36:01Z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0x010100BEAB69EE64CE194787402B3646EDB5B8</vt:lpwstr>
  </property>
</Properties>
</file>